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611" r:id="rId10"/>
    <p:sldId id="612" r:id="rId11"/>
    <p:sldId id="613" r:id="rId12"/>
    <p:sldId id="615" r:id="rId13"/>
    <p:sldId id="616" r:id="rId14"/>
    <p:sldId id="617" r:id="rId1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25" autoAdjust="0"/>
    <p:restoredTop sz="94660"/>
  </p:normalViewPr>
  <p:slideViewPr>
    <p:cSldViewPr snapToGrid="0">
      <p:cViewPr varScale="1">
        <p:scale>
          <a:sx n="68" d="100"/>
          <a:sy n="68" d="100"/>
        </p:scale>
        <p:origin x="-69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E43B1-09E6-4258-933A-88CE804A8717}" type="doc">
      <dgm:prSet loTypeId="urn:microsoft.com/office/officeart/2016/7/layout/RepeatingBendingProcessNew" loCatId="process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EF33EFD-F39C-4200-9B3E-AD735B1DB620}">
      <dgm:prSet/>
      <dgm:spPr/>
      <dgm:t>
        <a:bodyPr/>
        <a:lstStyle/>
        <a:p>
          <a:r>
            <a:rPr lang="hu-HU"/>
            <a:t>A</a:t>
          </a:r>
          <a:r>
            <a:rPr lang="hu-HU" b="0" i="0"/>
            <a:t> törzse enyhén síkgörbe, olykor térgörbe, de erőteljes növekedésű</a:t>
          </a:r>
          <a:endParaRPr lang="en-US"/>
        </a:p>
      </dgm:t>
    </dgm:pt>
    <dgm:pt modelId="{9BF5CA30-32C9-419F-BA57-7B8A872742C0}" type="parTrans" cxnId="{F075748C-6724-469E-86C3-CA06B1895488}">
      <dgm:prSet/>
      <dgm:spPr/>
      <dgm:t>
        <a:bodyPr/>
        <a:lstStyle/>
        <a:p>
          <a:endParaRPr lang="en-US"/>
        </a:p>
      </dgm:t>
    </dgm:pt>
    <dgm:pt modelId="{4D3A2823-8154-41DD-A7B2-A49FA1917E48}" type="sibTrans" cxnId="{F075748C-6724-469E-86C3-CA06B1895488}">
      <dgm:prSet/>
      <dgm:spPr/>
      <dgm:t>
        <a:bodyPr/>
        <a:lstStyle/>
        <a:p>
          <a:endParaRPr lang="en-US"/>
        </a:p>
      </dgm:t>
    </dgm:pt>
    <dgm:pt modelId="{9A731341-339B-40DD-AC37-AE6DD83F59D2}">
      <dgm:prSet/>
      <dgm:spPr/>
      <dgm:t>
        <a:bodyPr/>
        <a:lstStyle/>
        <a:p>
          <a:r>
            <a:rPr lang="hu-HU" b="0" i="0"/>
            <a:t>Kérge fiatal korában sima, később finoman repedezett, élénk acélszürke színű, vízszintes paraszemölcsökkel tarkított. </a:t>
          </a:r>
          <a:endParaRPr lang="en-US"/>
        </a:p>
      </dgm:t>
    </dgm:pt>
    <dgm:pt modelId="{A875AD12-95A9-4F2E-A3C4-8F7AF542B200}" type="parTrans" cxnId="{7C0A64BA-7913-412A-92EC-63C52E0A5DAF}">
      <dgm:prSet/>
      <dgm:spPr/>
      <dgm:t>
        <a:bodyPr/>
        <a:lstStyle/>
        <a:p>
          <a:endParaRPr lang="en-US"/>
        </a:p>
      </dgm:t>
    </dgm:pt>
    <dgm:pt modelId="{BB77E4E3-6557-47EA-BDE1-2F7E8DB77837}" type="sibTrans" cxnId="{7C0A64BA-7913-412A-92EC-63C52E0A5DAF}">
      <dgm:prSet/>
      <dgm:spPr/>
      <dgm:t>
        <a:bodyPr/>
        <a:lstStyle/>
        <a:p>
          <a:endParaRPr lang="en-US"/>
        </a:p>
      </dgm:t>
    </dgm:pt>
    <dgm:pt modelId="{0E3F6FD0-00CB-4CF4-A0E5-4EEAB54007EA}">
      <dgm:prSet/>
      <dgm:spPr/>
      <dgm:t>
        <a:bodyPr/>
        <a:lstStyle/>
        <a:p>
          <a:r>
            <a:rPr lang="hu-HU" b="0" i="0"/>
            <a:t>Ágai erőteljesek, terebélyes koronát fejleszt</a:t>
          </a:r>
          <a:endParaRPr lang="en-US"/>
        </a:p>
      </dgm:t>
    </dgm:pt>
    <dgm:pt modelId="{9F504B50-DA6B-4208-90C0-E43FCC083EB9}" type="parTrans" cxnId="{47BEB2F3-FBBE-452C-A0CC-4F87820FB9C3}">
      <dgm:prSet/>
      <dgm:spPr/>
      <dgm:t>
        <a:bodyPr/>
        <a:lstStyle/>
        <a:p>
          <a:endParaRPr lang="en-US"/>
        </a:p>
      </dgm:t>
    </dgm:pt>
    <dgm:pt modelId="{CE8C84D4-DA25-4949-A61E-1D5DE4CB1165}" type="sibTrans" cxnId="{47BEB2F3-FBBE-452C-A0CC-4F87820FB9C3}">
      <dgm:prSet/>
      <dgm:spPr/>
      <dgm:t>
        <a:bodyPr/>
        <a:lstStyle/>
        <a:p>
          <a:endParaRPr lang="en-US"/>
        </a:p>
      </dgm:t>
    </dgm:pt>
    <dgm:pt modelId="{AF66CB11-BDA5-4FEE-8A00-0BF4298FD1CF}">
      <dgm:prSet/>
      <dgm:spPr/>
      <dgm:t>
        <a:bodyPr/>
        <a:lstStyle/>
        <a:p>
          <a:r>
            <a:rPr lang="hu-HU" b="0" i="0"/>
            <a:t>Az éves hajtások vörösek, a kétévesek vörösbarnák, világosbarnán csíkozottak, erezettek</a:t>
          </a:r>
          <a:endParaRPr lang="en-US"/>
        </a:p>
      </dgm:t>
    </dgm:pt>
    <dgm:pt modelId="{07A9F31F-ADDA-4526-AA21-64566D0B9A7A}" type="parTrans" cxnId="{CC5DB43E-A36B-4EF7-9596-EAC084A4918F}">
      <dgm:prSet/>
      <dgm:spPr/>
      <dgm:t>
        <a:bodyPr/>
        <a:lstStyle/>
        <a:p>
          <a:endParaRPr lang="en-US"/>
        </a:p>
      </dgm:t>
    </dgm:pt>
    <dgm:pt modelId="{1641B659-D58B-4B0F-90FD-F7D5D75A3F3B}" type="sibTrans" cxnId="{CC5DB43E-A36B-4EF7-9596-EAC084A4918F}">
      <dgm:prSet/>
      <dgm:spPr/>
      <dgm:t>
        <a:bodyPr/>
        <a:lstStyle/>
        <a:p>
          <a:endParaRPr lang="en-US"/>
        </a:p>
      </dgm:t>
    </dgm:pt>
    <dgm:pt modelId="{B457B7A6-7794-4494-950F-1E14BBAC459D}">
      <dgm:prSet/>
      <dgm:spPr/>
      <dgm:t>
        <a:bodyPr/>
        <a:lstStyle/>
        <a:p>
          <a:r>
            <a:rPr lang="hu-HU" b="0" i="0"/>
            <a:t>A tövisek aprók, a vastagabb ágakon szinte jelentéktelenek. Levelei közepes nagyságúak, elliptikus tojásdad alakúak</a:t>
          </a:r>
          <a:endParaRPr lang="en-US"/>
        </a:p>
      </dgm:t>
    </dgm:pt>
    <dgm:pt modelId="{CCC6546A-C462-490A-A967-CDCE76847841}" type="parTrans" cxnId="{D9451BBB-956D-4457-8D19-534E30F63F2A}">
      <dgm:prSet/>
      <dgm:spPr/>
      <dgm:t>
        <a:bodyPr/>
        <a:lstStyle/>
        <a:p>
          <a:endParaRPr lang="en-US"/>
        </a:p>
      </dgm:t>
    </dgm:pt>
    <dgm:pt modelId="{75E3B492-BA57-420F-8806-75493C3DA438}" type="sibTrans" cxnId="{D9451BBB-956D-4457-8D19-534E30F63F2A}">
      <dgm:prSet/>
      <dgm:spPr/>
      <dgm:t>
        <a:bodyPr/>
        <a:lstStyle/>
        <a:p>
          <a:endParaRPr lang="en-US"/>
        </a:p>
      </dgm:t>
    </dgm:pt>
    <dgm:pt modelId="{6F0AB733-F409-4837-8C70-F1ADC4518943}">
      <dgm:prSet/>
      <dgm:spPr/>
      <dgm:t>
        <a:bodyPr/>
        <a:lstStyle/>
        <a:p>
          <a:r>
            <a:rPr lang="hu-HU" b="0" i="0"/>
            <a:t>A csúcslevélke kerekded, enyhén kicsípett csúcsú, a többi lekerekített, színük sötétzöld, alig erezettek, fonákjuk szürkészöld, hamvas</a:t>
          </a:r>
          <a:endParaRPr lang="en-US"/>
        </a:p>
      </dgm:t>
    </dgm:pt>
    <dgm:pt modelId="{79FA3B3C-419B-4A04-9AD6-64299A1386D7}" type="parTrans" cxnId="{17D9B39D-8CBF-4218-95C1-123B92F87394}">
      <dgm:prSet/>
      <dgm:spPr/>
      <dgm:t>
        <a:bodyPr/>
        <a:lstStyle/>
        <a:p>
          <a:endParaRPr lang="en-US"/>
        </a:p>
      </dgm:t>
    </dgm:pt>
    <dgm:pt modelId="{8915DDA0-0F0A-4AEC-A9F2-1DC849BC2527}" type="sibTrans" cxnId="{17D9B39D-8CBF-4218-95C1-123B92F87394}">
      <dgm:prSet/>
      <dgm:spPr/>
      <dgm:t>
        <a:bodyPr/>
        <a:lstStyle/>
        <a:p>
          <a:endParaRPr lang="en-US"/>
        </a:p>
      </dgm:t>
    </dgm:pt>
    <dgm:pt modelId="{1F4EDAD9-0698-4550-A1A3-5A294ED18C01}" type="pres">
      <dgm:prSet presAssocID="{A10E43B1-09E6-4258-933A-88CE804A8717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36BF9905-CEF2-4E27-A312-173334CE3EB7}" type="pres">
      <dgm:prSet presAssocID="{7EF33EFD-F39C-4200-9B3E-AD735B1DB620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63E681B-B926-4F0E-8540-0744E23F09FC}" type="pres">
      <dgm:prSet presAssocID="{4D3A2823-8154-41DD-A7B2-A49FA1917E48}" presName="sibTrans" presStyleLbl="sibTrans1D1" presStyleIdx="0" presStyleCnt="5"/>
      <dgm:spPr/>
      <dgm:t>
        <a:bodyPr/>
        <a:lstStyle/>
        <a:p>
          <a:endParaRPr lang="hu-HU"/>
        </a:p>
      </dgm:t>
    </dgm:pt>
    <dgm:pt modelId="{3A282434-5009-4EE6-ACCC-0B01877D4891}" type="pres">
      <dgm:prSet presAssocID="{4D3A2823-8154-41DD-A7B2-A49FA1917E48}" presName="connectorText" presStyleLbl="sibTrans1D1" presStyleIdx="0" presStyleCnt="5"/>
      <dgm:spPr/>
      <dgm:t>
        <a:bodyPr/>
        <a:lstStyle/>
        <a:p>
          <a:endParaRPr lang="hu-HU"/>
        </a:p>
      </dgm:t>
    </dgm:pt>
    <dgm:pt modelId="{60AB5870-3ED8-41C5-8360-075F2031761F}" type="pres">
      <dgm:prSet presAssocID="{9A731341-339B-40DD-AC37-AE6DD83F59D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BA9F6B50-8F2A-4E98-8949-7279FA283F8A}" type="pres">
      <dgm:prSet presAssocID="{BB77E4E3-6557-47EA-BDE1-2F7E8DB77837}" presName="sibTrans" presStyleLbl="sibTrans1D1" presStyleIdx="1" presStyleCnt="5"/>
      <dgm:spPr/>
      <dgm:t>
        <a:bodyPr/>
        <a:lstStyle/>
        <a:p>
          <a:endParaRPr lang="hu-HU"/>
        </a:p>
      </dgm:t>
    </dgm:pt>
    <dgm:pt modelId="{D8D226EB-83EE-41D3-8653-19D1D33A8224}" type="pres">
      <dgm:prSet presAssocID="{BB77E4E3-6557-47EA-BDE1-2F7E8DB77837}" presName="connectorText" presStyleLbl="sibTrans1D1" presStyleIdx="1" presStyleCnt="5"/>
      <dgm:spPr/>
      <dgm:t>
        <a:bodyPr/>
        <a:lstStyle/>
        <a:p>
          <a:endParaRPr lang="hu-HU"/>
        </a:p>
      </dgm:t>
    </dgm:pt>
    <dgm:pt modelId="{D1567A14-73CA-4F3D-B7D1-A1D5054E2FB3}" type="pres">
      <dgm:prSet presAssocID="{0E3F6FD0-00CB-4CF4-A0E5-4EEAB54007E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A361192-D357-4D60-8785-A9D4B32FBB25}" type="pres">
      <dgm:prSet presAssocID="{CE8C84D4-DA25-4949-A61E-1D5DE4CB1165}" presName="sibTrans" presStyleLbl="sibTrans1D1" presStyleIdx="2" presStyleCnt="5"/>
      <dgm:spPr/>
      <dgm:t>
        <a:bodyPr/>
        <a:lstStyle/>
        <a:p>
          <a:endParaRPr lang="hu-HU"/>
        </a:p>
      </dgm:t>
    </dgm:pt>
    <dgm:pt modelId="{C7B944E0-1599-4D6C-A76B-72FF0E85FB19}" type="pres">
      <dgm:prSet presAssocID="{CE8C84D4-DA25-4949-A61E-1D5DE4CB1165}" presName="connectorText" presStyleLbl="sibTrans1D1" presStyleIdx="2" presStyleCnt="5"/>
      <dgm:spPr/>
      <dgm:t>
        <a:bodyPr/>
        <a:lstStyle/>
        <a:p>
          <a:endParaRPr lang="hu-HU"/>
        </a:p>
      </dgm:t>
    </dgm:pt>
    <dgm:pt modelId="{65593EF9-F56F-49AB-9AB5-7884CE94064C}" type="pres">
      <dgm:prSet presAssocID="{AF66CB11-BDA5-4FEE-8A00-0BF4298FD1C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864BC56B-9EA8-460D-924D-516AAF8B6C36}" type="pres">
      <dgm:prSet presAssocID="{1641B659-D58B-4B0F-90FD-F7D5D75A3F3B}" presName="sibTrans" presStyleLbl="sibTrans1D1" presStyleIdx="3" presStyleCnt="5"/>
      <dgm:spPr/>
      <dgm:t>
        <a:bodyPr/>
        <a:lstStyle/>
        <a:p>
          <a:endParaRPr lang="hu-HU"/>
        </a:p>
      </dgm:t>
    </dgm:pt>
    <dgm:pt modelId="{BFA925F9-DDC9-42CC-9CE0-F3D1CDC10AD7}" type="pres">
      <dgm:prSet presAssocID="{1641B659-D58B-4B0F-90FD-F7D5D75A3F3B}" presName="connectorText" presStyleLbl="sibTrans1D1" presStyleIdx="3" presStyleCnt="5"/>
      <dgm:spPr/>
      <dgm:t>
        <a:bodyPr/>
        <a:lstStyle/>
        <a:p>
          <a:endParaRPr lang="hu-HU"/>
        </a:p>
      </dgm:t>
    </dgm:pt>
    <dgm:pt modelId="{AFF4A8E1-C12A-4874-B016-3CF2BDAE4B9C}" type="pres">
      <dgm:prSet presAssocID="{B457B7A6-7794-4494-950F-1E14BBAC459D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5D2346A-DB87-444F-9F12-FC0B5336D429}" type="pres">
      <dgm:prSet presAssocID="{75E3B492-BA57-420F-8806-75493C3DA438}" presName="sibTrans" presStyleLbl="sibTrans1D1" presStyleIdx="4" presStyleCnt="5"/>
      <dgm:spPr/>
      <dgm:t>
        <a:bodyPr/>
        <a:lstStyle/>
        <a:p>
          <a:endParaRPr lang="hu-HU"/>
        </a:p>
      </dgm:t>
    </dgm:pt>
    <dgm:pt modelId="{2824DC22-5FFD-4A3A-A308-74CEF14F1095}" type="pres">
      <dgm:prSet presAssocID="{75E3B492-BA57-420F-8806-75493C3DA438}" presName="connectorText" presStyleLbl="sibTrans1D1" presStyleIdx="4" presStyleCnt="5"/>
      <dgm:spPr/>
      <dgm:t>
        <a:bodyPr/>
        <a:lstStyle/>
        <a:p>
          <a:endParaRPr lang="hu-HU"/>
        </a:p>
      </dgm:t>
    </dgm:pt>
    <dgm:pt modelId="{CF5CBFFB-C47F-42B7-97DD-C3E662520EEA}" type="pres">
      <dgm:prSet presAssocID="{6F0AB733-F409-4837-8C70-F1ADC451894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6EB09A5E-C6D9-4153-9777-8213EB1DA6AD}" type="presOf" srcId="{75E3B492-BA57-420F-8806-75493C3DA438}" destId="{95D2346A-DB87-444F-9F12-FC0B5336D429}" srcOrd="0" destOrd="0" presId="urn:microsoft.com/office/officeart/2016/7/layout/RepeatingBendingProcessNew"/>
    <dgm:cxn modelId="{0F0048BE-BBDD-4C45-9B79-A443701CB5F1}" type="presOf" srcId="{CE8C84D4-DA25-4949-A61E-1D5DE4CB1165}" destId="{9A361192-D357-4D60-8785-A9D4B32FBB25}" srcOrd="0" destOrd="0" presId="urn:microsoft.com/office/officeart/2016/7/layout/RepeatingBendingProcessNew"/>
    <dgm:cxn modelId="{830F7A1A-9A30-440A-BFC8-AC407C9F9544}" type="presOf" srcId="{4D3A2823-8154-41DD-A7B2-A49FA1917E48}" destId="{C63E681B-B926-4F0E-8540-0744E23F09FC}" srcOrd="0" destOrd="0" presId="urn:microsoft.com/office/officeart/2016/7/layout/RepeatingBendingProcessNew"/>
    <dgm:cxn modelId="{D9451BBB-956D-4457-8D19-534E30F63F2A}" srcId="{A10E43B1-09E6-4258-933A-88CE804A8717}" destId="{B457B7A6-7794-4494-950F-1E14BBAC459D}" srcOrd="4" destOrd="0" parTransId="{CCC6546A-C462-490A-A967-CDCE76847841}" sibTransId="{75E3B492-BA57-420F-8806-75493C3DA438}"/>
    <dgm:cxn modelId="{AAA85DDC-DB7C-4D2E-829D-5B12E886DC14}" type="presOf" srcId="{B457B7A6-7794-4494-950F-1E14BBAC459D}" destId="{AFF4A8E1-C12A-4874-B016-3CF2BDAE4B9C}" srcOrd="0" destOrd="0" presId="urn:microsoft.com/office/officeart/2016/7/layout/RepeatingBendingProcessNew"/>
    <dgm:cxn modelId="{5AE7B875-5E79-4EA4-9B30-07978BB98E53}" type="presOf" srcId="{A10E43B1-09E6-4258-933A-88CE804A8717}" destId="{1F4EDAD9-0698-4550-A1A3-5A294ED18C01}" srcOrd="0" destOrd="0" presId="urn:microsoft.com/office/officeart/2016/7/layout/RepeatingBendingProcessNew"/>
    <dgm:cxn modelId="{E2947971-0FAC-498A-B6B8-2C133CD6D12C}" type="presOf" srcId="{75E3B492-BA57-420F-8806-75493C3DA438}" destId="{2824DC22-5FFD-4A3A-A308-74CEF14F1095}" srcOrd="1" destOrd="0" presId="urn:microsoft.com/office/officeart/2016/7/layout/RepeatingBendingProcessNew"/>
    <dgm:cxn modelId="{47BEB2F3-FBBE-452C-A0CC-4F87820FB9C3}" srcId="{A10E43B1-09E6-4258-933A-88CE804A8717}" destId="{0E3F6FD0-00CB-4CF4-A0E5-4EEAB54007EA}" srcOrd="2" destOrd="0" parTransId="{9F504B50-DA6B-4208-90C0-E43FCC083EB9}" sibTransId="{CE8C84D4-DA25-4949-A61E-1D5DE4CB1165}"/>
    <dgm:cxn modelId="{7129EE90-8D4A-4C21-A585-AB8EBEEB9D24}" type="presOf" srcId="{7EF33EFD-F39C-4200-9B3E-AD735B1DB620}" destId="{36BF9905-CEF2-4E27-A312-173334CE3EB7}" srcOrd="0" destOrd="0" presId="urn:microsoft.com/office/officeart/2016/7/layout/RepeatingBendingProcessNew"/>
    <dgm:cxn modelId="{FD409990-3667-4D7E-8C2C-46540E19B912}" type="presOf" srcId="{AF66CB11-BDA5-4FEE-8A00-0BF4298FD1CF}" destId="{65593EF9-F56F-49AB-9AB5-7884CE94064C}" srcOrd="0" destOrd="0" presId="urn:microsoft.com/office/officeart/2016/7/layout/RepeatingBendingProcessNew"/>
    <dgm:cxn modelId="{26625103-B5C5-4B62-98F2-ABBE51B15193}" type="presOf" srcId="{4D3A2823-8154-41DD-A7B2-A49FA1917E48}" destId="{3A282434-5009-4EE6-ACCC-0B01877D4891}" srcOrd="1" destOrd="0" presId="urn:microsoft.com/office/officeart/2016/7/layout/RepeatingBendingProcessNew"/>
    <dgm:cxn modelId="{4B2D9417-C3E5-4876-8E16-B058502825BC}" type="presOf" srcId="{BB77E4E3-6557-47EA-BDE1-2F7E8DB77837}" destId="{BA9F6B50-8F2A-4E98-8949-7279FA283F8A}" srcOrd="0" destOrd="0" presId="urn:microsoft.com/office/officeart/2016/7/layout/RepeatingBendingProcessNew"/>
    <dgm:cxn modelId="{238B9BD6-4878-4B3B-9908-9F2729E2505D}" type="presOf" srcId="{0E3F6FD0-00CB-4CF4-A0E5-4EEAB54007EA}" destId="{D1567A14-73CA-4F3D-B7D1-A1D5054E2FB3}" srcOrd="0" destOrd="0" presId="urn:microsoft.com/office/officeart/2016/7/layout/RepeatingBendingProcessNew"/>
    <dgm:cxn modelId="{7C0A64BA-7913-412A-92EC-63C52E0A5DAF}" srcId="{A10E43B1-09E6-4258-933A-88CE804A8717}" destId="{9A731341-339B-40DD-AC37-AE6DD83F59D2}" srcOrd="1" destOrd="0" parTransId="{A875AD12-95A9-4F2E-A3C4-8F7AF542B200}" sibTransId="{BB77E4E3-6557-47EA-BDE1-2F7E8DB77837}"/>
    <dgm:cxn modelId="{17D9B39D-8CBF-4218-95C1-123B92F87394}" srcId="{A10E43B1-09E6-4258-933A-88CE804A8717}" destId="{6F0AB733-F409-4837-8C70-F1ADC4518943}" srcOrd="5" destOrd="0" parTransId="{79FA3B3C-419B-4A04-9AD6-64299A1386D7}" sibTransId="{8915DDA0-0F0A-4AEC-A9F2-1DC849BC2527}"/>
    <dgm:cxn modelId="{F075748C-6724-469E-86C3-CA06B1895488}" srcId="{A10E43B1-09E6-4258-933A-88CE804A8717}" destId="{7EF33EFD-F39C-4200-9B3E-AD735B1DB620}" srcOrd="0" destOrd="0" parTransId="{9BF5CA30-32C9-419F-BA57-7B8A872742C0}" sibTransId="{4D3A2823-8154-41DD-A7B2-A49FA1917E48}"/>
    <dgm:cxn modelId="{387214A3-C03C-4B91-B8EE-D2B9AB5A84AF}" type="presOf" srcId="{9A731341-339B-40DD-AC37-AE6DD83F59D2}" destId="{60AB5870-3ED8-41C5-8360-075F2031761F}" srcOrd="0" destOrd="0" presId="urn:microsoft.com/office/officeart/2016/7/layout/RepeatingBendingProcessNew"/>
    <dgm:cxn modelId="{91648805-DBBD-4C9A-ABFF-042B4ED311BA}" type="presOf" srcId="{BB77E4E3-6557-47EA-BDE1-2F7E8DB77837}" destId="{D8D226EB-83EE-41D3-8653-19D1D33A8224}" srcOrd="1" destOrd="0" presId="urn:microsoft.com/office/officeart/2016/7/layout/RepeatingBendingProcessNew"/>
    <dgm:cxn modelId="{56793A50-6523-44DA-9730-7CED88F79A33}" type="presOf" srcId="{CE8C84D4-DA25-4949-A61E-1D5DE4CB1165}" destId="{C7B944E0-1599-4D6C-A76B-72FF0E85FB19}" srcOrd="1" destOrd="0" presId="urn:microsoft.com/office/officeart/2016/7/layout/RepeatingBendingProcessNew"/>
    <dgm:cxn modelId="{CC5DB43E-A36B-4EF7-9596-EAC084A4918F}" srcId="{A10E43B1-09E6-4258-933A-88CE804A8717}" destId="{AF66CB11-BDA5-4FEE-8A00-0BF4298FD1CF}" srcOrd="3" destOrd="0" parTransId="{07A9F31F-ADDA-4526-AA21-64566D0B9A7A}" sibTransId="{1641B659-D58B-4B0F-90FD-F7D5D75A3F3B}"/>
    <dgm:cxn modelId="{58B66CDC-7823-4002-A4B4-7EC8C05205FB}" type="presOf" srcId="{6F0AB733-F409-4837-8C70-F1ADC4518943}" destId="{CF5CBFFB-C47F-42B7-97DD-C3E662520EEA}" srcOrd="0" destOrd="0" presId="urn:microsoft.com/office/officeart/2016/7/layout/RepeatingBendingProcessNew"/>
    <dgm:cxn modelId="{35A5E0AD-0DF5-46A1-82AB-B528BB679474}" type="presOf" srcId="{1641B659-D58B-4B0F-90FD-F7D5D75A3F3B}" destId="{BFA925F9-DDC9-42CC-9CE0-F3D1CDC10AD7}" srcOrd="1" destOrd="0" presId="urn:microsoft.com/office/officeart/2016/7/layout/RepeatingBendingProcessNew"/>
    <dgm:cxn modelId="{18E5A975-4EE3-462B-BB37-F0D143762C09}" type="presOf" srcId="{1641B659-D58B-4B0F-90FD-F7D5D75A3F3B}" destId="{864BC56B-9EA8-460D-924D-516AAF8B6C36}" srcOrd="0" destOrd="0" presId="urn:microsoft.com/office/officeart/2016/7/layout/RepeatingBendingProcessNew"/>
    <dgm:cxn modelId="{6621A118-72CA-4681-A355-AFF9C65378E6}" type="presParOf" srcId="{1F4EDAD9-0698-4550-A1A3-5A294ED18C01}" destId="{36BF9905-CEF2-4E27-A312-173334CE3EB7}" srcOrd="0" destOrd="0" presId="urn:microsoft.com/office/officeart/2016/7/layout/RepeatingBendingProcessNew"/>
    <dgm:cxn modelId="{6040EB64-3574-4914-B1EB-8510ACC24144}" type="presParOf" srcId="{1F4EDAD9-0698-4550-A1A3-5A294ED18C01}" destId="{C63E681B-B926-4F0E-8540-0744E23F09FC}" srcOrd="1" destOrd="0" presId="urn:microsoft.com/office/officeart/2016/7/layout/RepeatingBendingProcessNew"/>
    <dgm:cxn modelId="{EBE68C65-D3C6-46F7-A96E-0145ED671D1C}" type="presParOf" srcId="{C63E681B-B926-4F0E-8540-0744E23F09FC}" destId="{3A282434-5009-4EE6-ACCC-0B01877D4891}" srcOrd="0" destOrd="0" presId="urn:microsoft.com/office/officeart/2016/7/layout/RepeatingBendingProcessNew"/>
    <dgm:cxn modelId="{3A5A4ACE-0ABB-4CE2-ADAC-7032AD0538B0}" type="presParOf" srcId="{1F4EDAD9-0698-4550-A1A3-5A294ED18C01}" destId="{60AB5870-3ED8-41C5-8360-075F2031761F}" srcOrd="2" destOrd="0" presId="urn:microsoft.com/office/officeart/2016/7/layout/RepeatingBendingProcessNew"/>
    <dgm:cxn modelId="{593A3707-43D4-4FE3-BA04-6236DE36BF7A}" type="presParOf" srcId="{1F4EDAD9-0698-4550-A1A3-5A294ED18C01}" destId="{BA9F6B50-8F2A-4E98-8949-7279FA283F8A}" srcOrd="3" destOrd="0" presId="urn:microsoft.com/office/officeart/2016/7/layout/RepeatingBendingProcessNew"/>
    <dgm:cxn modelId="{826727DC-5ADB-40D7-9F19-D1B12571070F}" type="presParOf" srcId="{BA9F6B50-8F2A-4E98-8949-7279FA283F8A}" destId="{D8D226EB-83EE-41D3-8653-19D1D33A8224}" srcOrd="0" destOrd="0" presId="urn:microsoft.com/office/officeart/2016/7/layout/RepeatingBendingProcessNew"/>
    <dgm:cxn modelId="{C004D68A-84A7-44EC-A957-7847071D371C}" type="presParOf" srcId="{1F4EDAD9-0698-4550-A1A3-5A294ED18C01}" destId="{D1567A14-73CA-4F3D-B7D1-A1D5054E2FB3}" srcOrd="4" destOrd="0" presId="urn:microsoft.com/office/officeart/2016/7/layout/RepeatingBendingProcessNew"/>
    <dgm:cxn modelId="{7600D623-1736-495C-A37A-245A4D7058E5}" type="presParOf" srcId="{1F4EDAD9-0698-4550-A1A3-5A294ED18C01}" destId="{9A361192-D357-4D60-8785-A9D4B32FBB25}" srcOrd="5" destOrd="0" presId="urn:microsoft.com/office/officeart/2016/7/layout/RepeatingBendingProcessNew"/>
    <dgm:cxn modelId="{F19D9798-4CF5-4275-93C9-B6C05ADE901B}" type="presParOf" srcId="{9A361192-D357-4D60-8785-A9D4B32FBB25}" destId="{C7B944E0-1599-4D6C-A76B-72FF0E85FB19}" srcOrd="0" destOrd="0" presId="urn:microsoft.com/office/officeart/2016/7/layout/RepeatingBendingProcessNew"/>
    <dgm:cxn modelId="{75584A83-A3CB-40E6-9285-9195D274B36C}" type="presParOf" srcId="{1F4EDAD9-0698-4550-A1A3-5A294ED18C01}" destId="{65593EF9-F56F-49AB-9AB5-7884CE94064C}" srcOrd="6" destOrd="0" presId="urn:microsoft.com/office/officeart/2016/7/layout/RepeatingBendingProcessNew"/>
    <dgm:cxn modelId="{A7A7C22A-38C2-4965-953D-2267B2033585}" type="presParOf" srcId="{1F4EDAD9-0698-4550-A1A3-5A294ED18C01}" destId="{864BC56B-9EA8-460D-924D-516AAF8B6C36}" srcOrd="7" destOrd="0" presId="urn:microsoft.com/office/officeart/2016/7/layout/RepeatingBendingProcessNew"/>
    <dgm:cxn modelId="{963B510E-61A4-4EB8-A708-7D0C32428381}" type="presParOf" srcId="{864BC56B-9EA8-460D-924D-516AAF8B6C36}" destId="{BFA925F9-DDC9-42CC-9CE0-F3D1CDC10AD7}" srcOrd="0" destOrd="0" presId="urn:microsoft.com/office/officeart/2016/7/layout/RepeatingBendingProcessNew"/>
    <dgm:cxn modelId="{6DF2F5AD-700E-46D0-A9B8-8ADA9A855ED6}" type="presParOf" srcId="{1F4EDAD9-0698-4550-A1A3-5A294ED18C01}" destId="{AFF4A8E1-C12A-4874-B016-3CF2BDAE4B9C}" srcOrd="8" destOrd="0" presId="urn:microsoft.com/office/officeart/2016/7/layout/RepeatingBendingProcessNew"/>
    <dgm:cxn modelId="{E2359A4A-C93E-459F-B7B6-A2D7A54A2A57}" type="presParOf" srcId="{1F4EDAD9-0698-4550-A1A3-5A294ED18C01}" destId="{95D2346A-DB87-444F-9F12-FC0B5336D429}" srcOrd="9" destOrd="0" presId="urn:microsoft.com/office/officeart/2016/7/layout/RepeatingBendingProcessNew"/>
    <dgm:cxn modelId="{70D36C40-630D-4F38-9576-48EEB65CAB3B}" type="presParOf" srcId="{95D2346A-DB87-444F-9F12-FC0B5336D429}" destId="{2824DC22-5FFD-4A3A-A308-74CEF14F1095}" srcOrd="0" destOrd="0" presId="urn:microsoft.com/office/officeart/2016/7/layout/RepeatingBendingProcessNew"/>
    <dgm:cxn modelId="{A4211A58-0953-4A52-BA81-98368E7DCF4B}" type="presParOf" srcId="{1F4EDAD9-0698-4550-A1A3-5A294ED18C01}" destId="{CF5CBFFB-C47F-42B7-97DD-C3E662520EEA}" srcOrd="10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9E23D8B-0334-49EF-ADF0-556DC8DB2A27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94DD51-53E2-4075-8D69-680D0803C084}">
      <dgm:prSet/>
      <dgm:spPr/>
      <dgm:t>
        <a:bodyPr/>
        <a:lstStyle/>
        <a:p>
          <a:r>
            <a:rPr lang="hu-HU" b="0" i="0"/>
            <a:t>Virágja rózsaszín, a csésze vöröses pettyezett és apró szőrökkel borított. Virágzati tengelye 8–13 centiméter hosszú, a többi fajtához viszonyítva közepes</a:t>
          </a:r>
          <a:endParaRPr lang="en-US"/>
        </a:p>
      </dgm:t>
    </dgm:pt>
    <dgm:pt modelId="{4D560DFB-CE3A-49E1-8FD4-5A3010E7E0F5}" type="parTrans" cxnId="{DA515C7B-593D-41B8-9F7D-BBE3F0703F41}">
      <dgm:prSet/>
      <dgm:spPr/>
      <dgm:t>
        <a:bodyPr/>
        <a:lstStyle/>
        <a:p>
          <a:endParaRPr lang="en-US"/>
        </a:p>
      </dgm:t>
    </dgm:pt>
    <dgm:pt modelId="{47F726F1-9D7A-4B79-BA6D-5243C50FFB37}" type="sibTrans" cxnId="{DA515C7B-593D-41B8-9F7D-BBE3F0703F41}">
      <dgm:prSet/>
      <dgm:spPr/>
      <dgm:t>
        <a:bodyPr/>
        <a:lstStyle/>
        <a:p>
          <a:endParaRPr lang="en-US"/>
        </a:p>
      </dgm:t>
    </dgm:pt>
    <dgm:pt modelId="{FC704C95-9C70-4352-A56E-783B99CAA678}">
      <dgm:prSet/>
      <dgm:spPr/>
      <dgm:t>
        <a:bodyPr/>
        <a:lstStyle/>
        <a:p>
          <a:r>
            <a:rPr lang="hu-HU" b="0" i="0"/>
            <a:t>Rajta igen sűrűn, tömötten helyezkednek el a virágok. Megbízhatóan dúsan virágzik, egy-egy fürtben átlagosan 28 darab virág található</a:t>
          </a:r>
          <a:endParaRPr lang="en-US"/>
        </a:p>
      </dgm:t>
    </dgm:pt>
    <dgm:pt modelId="{172F0B19-FCE1-4E78-89B5-89FF32F2DD32}" type="parTrans" cxnId="{F3C6C1B6-822F-4382-BDC1-970DF9996134}">
      <dgm:prSet/>
      <dgm:spPr/>
      <dgm:t>
        <a:bodyPr/>
        <a:lstStyle/>
        <a:p>
          <a:endParaRPr lang="en-US"/>
        </a:p>
      </dgm:t>
    </dgm:pt>
    <dgm:pt modelId="{97D4F125-9FCA-4549-A769-6E4267C22484}" type="sibTrans" cxnId="{F3C6C1B6-822F-4382-BDC1-970DF9996134}">
      <dgm:prSet/>
      <dgm:spPr/>
      <dgm:t>
        <a:bodyPr/>
        <a:lstStyle/>
        <a:p>
          <a:endParaRPr lang="en-US"/>
        </a:p>
      </dgm:t>
    </dgm:pt>
    <dgm:pt modelId="{3B3F021B-8E07-4FD7-AE8A-FB1CC33BAF97}">
      <dgm:prSet/>
      <dgm:spPr/>
      <dgm:t>
        <a:bodyPr/>
        <a:lstStyle/>
        <a:p>
          <a:r>
            <a:rPr lang="hu-HU" b="0" i="0"/>
            <a:t>Későn virágzik (a közönséges akácnál egy héttel később), az egyik legjobb nektártermő (nektárjának cukorértéke átlagosan 30-50 százalékkal nagyobb)</a:t>
          </a:r>
          <a:endParaRPr lang="en-US"/>
        </a:p>
      </dgm:t>
    </dgm:pt>
    <dgm:pt modelId="{DBE8791C-5ADF-45ED-AB3A-0C9267D22412}" type="parTrans" cxnId="{7CABA2D0-8FEE-4C65-9A6F-B9DE49B98D6D}">
      <dgm:prSet/>
      <dgm:spPr/>
      <dgm:t>
        <a:bodyPr/>
        <a:lstStyle/>
        <a:p>
          <a:endParaRPr lang="en-US"/>
        </a:p>
      </dgm:t>
    </dgm:pt>
    <dgm:pt modelId="{F2E15B8A-DAE9-4D17-A991-0976F50C60E9}" type="sibTrans" cxnId="{7CABA2D0-8FEE-4C65-9A6F-B9DE49B98D6D}">
      <dgm:prSet/>
      <dgm:spPr/>
      <dgm:t>
        <a:bodyPr/>
        <a:lstStyle/>
        <a:p>
          <a:endParaRPr lang="en-US"/>
        </a:p>
      </dgm:t>
    </dgm:pt>
    <dgm:pt modelId="{2484CB6E-E2E3-41F1-A866-3E6FD537B84C}">
      <dgm:prSet/>
      <dgm:spPr/>
      <dgm:t>
        <a:bodyPr/>
        <a:lstStyle/>
        <a:p>
          <a:r>
            <a:rPr lang="hu-HU" b="0" i="0"/>
            <a:t>A méhek tömegesen látogatják, kései és hosszú virágzása miatt, valamint a nektár nagy cukortartalma következtében az egyik legjelentősebb méhészeti fajta.</a:t>
          </a:r>
          <a:endParaRPr lang="en-US"/>
        </a:p>
      </dgm:t>
    </dgm:pt>
    <dgm:pt modelId="{C9DE6D7F-5D70-4CD3-9657-2669110B0C86}" type="parTrans" cxnId="{65F6D0C1-7466-44F4-A604-6AAB4F07C819}">
      <dgm:prSet/>
      <dgm:spPr/>
      <dgm:t>
        <a:bodyPr/>
        <a:lstStyle/>
        <a:p>
          <a:endParaRPr lang="en-US"/>
        </a:p>
      </dgm:t>
    </dgm:pt>
    <dgm:pt modelId="{050D33C5-7F53-470C-B374-B096A3268BDC}" type="sibTrans" cxnId="{65F6D0C1-7466-44F4-A604-6AAB4F07C819}">
      <dgm:prSet/>
      <dgm:spPr/>
      <dgm:t>
        <a:bodyPr/>
        <a:lstStyle/>
        <a:p>
          <a:endParaRPr lang="en-US"/>
        </a:p>
      </dgm:t>
    </dgm:pt>
    <dgm:pt modelId="{A7A2C354-709B-4B93-BB08-B03D1DDFFC08}" type="pres">
      <dgm:prSet presAssocID="{79E23D8B-0334-49EF-ADF0-556DC8DB2A2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725F48DE-EB85-41C5-9B21-1BBA68B97C9D}" type="pres">
      <dgm:prSet presAssocID="{BC94DD51-53E2-4075-8D69-680D0803C084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DBE23701-42A0-46D4-B10B-A7825150DF4E}" type="pres">
      <dgm:prSet presAssocID="{47F726F1-9D7A-4B79-BA6D-5243C50FFB37}" presName="spacer" presStyleCnt="0"/>
      <dgm:spPr/>
    </dgm:pt>
    <dgm:pt modelId="{3AD7BCF9-01BA-48E9-A826-20FA4A9DBA74}" type="pres">
      <dgm:prSet presAssocID="{FC704C95-9C70-4352-A56E-783B99CAA67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33EAFEA-DE65-44A2-A91B-CC795021BF2C}" type="pres">
      <dgm:prSet presAssocID="{97D4F125-9FCA-4549-A769-6E4267C22484}" presName="spacer" presStyleCnt="0"/>
      <dgm:spPr/>
    </dgm:pt>
    <dgm:pt modelId="{22F96230-23BF-487B-8787-0280CE530EBB}" type="pres">
      <dgm:prSet presAssocID="{3B3F021B-8E07-4FD7-AE8A-FB1CC33BAF9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CA9A02DE-9D33-4373-87CA-BCD33F4D7420}" type="pres">
      <dgm:prSet presAssocID="{F2E15B8A-DAE9-4D17-A991-0976F50C60E9}" presName="spacer" presStyleCnt="0"/>
      <dgm:spPr/>
    </dgm:pt>
    <dgm:pt modelId="{1EB9FBE8-1B24-4671-B50B-CBB8C537A4F6}" type="pres">
      <dgm:prSet presAssocID="{2484CB6E-E2E3-41F1-A866-3E6FD537B84C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0B2163C1-3C65-4A2A-96D1-D6F8557D072A}" type="presOf" srcId="{FC704C95-9C70-4352-A56E-783B99CAA678}" destId="{3AD7BCF9-01BA-48E9-A826-20FA4A9DBA74}" srcOrd="0" destOrd="0" presId="urn:microsoft.com/office/officeart/2005/8/layout/vList2"/>
    <dgm:cxn modelId="{3E82BBBB-7045-4C07-AD05-085ADEDAEF75}" type="presOf" srcId="{79E23D8B-0334-49EF-ADF0-556DC8DB2A27}" destId="{A7A2C354-709B-4B93-BB08-B03D1DDFFC08}" srcOrd="0" destOrd="0" presId="urn:microsoft.com/office/officeart/2005/8/layout/vList2"/>
    <dgm:cxn modelId="{BEF92DE2-1ACA-4613-A5D3-100FD32AFA8F}" type="presOf" srcId="{BC94DD51-53E2-4075-8D69-680D0803C084}" destId="{725F48DE-EB85-41C5-9B21-1BBA68B97C9D}" srcOrd="0" destOrd="0" presId="urn:microsoft.com/office/officeart/2005/8/layout/vList2"/>
    <dgm:cxn modelId="{702F3ED5-F1F1-4611-A46D-534571E79DBA}" type="presOf" srcId="{2484CB6E-E2E3-41F1-A866-3E6FD537B84C}" destId="{1EB9FBE8-1B24-4671-B50B-CBB8C537A4F6}" srcOrd="0" destOrd="0" presId="urn:microsoft.com/office/officeart/2005/8/layout/vList2"/>
    <dgm:cxn modelId="{65F6D0C1-7466-44F4-A604-6AAB4F07C819}" srcId="{79E23D8B-0334-49EF-ADF0-556DC8DB2A27}" destId="{2484CB6E-E2E3-41F1-A866-3E6FD537B84C}" srcOrd="3" destOrd="0" parTransId="{C9DE6D7F-5D70-4CD3-9657-2669110B0C86}" sibTransId="{050D33C5-7F53-470C-B374-B096A3268BDC}"/>
    <dgm:cxn modelId="{7CABA2D0-8FEE-4C65-9A6F-B9DE49B98D6D}" srcId="{79E23D8B-0334-49EF-ADF0-556DC8DB2A27}" destId="{3B3F021B-8E07-4FD7-AE8A-FB1CC33BAF97}" srcOrd="2" destOrd="0" parTransId="{DBE8791C-5ADF-45ED-AB3A-0C9267D22412}" sibTransId="{F2E15B8A-DAE9-4D17-A991-0976F50C60E9}"/>
    <dgm:cxn modelId="{86820F52-F4F8-4740-BEA1-F1219E8B5C68}" type="presOf" srcId="{3B3F021B-8E07-4FD7-AE8A-FB1CC33BAF97}" destId="{22F96230-23BF-487B-8787-0280CE530EBB}" srcOrd="0" destOrd="0" presId="urn:microsoft.com/office/officeart/2005/8/layout/vList2"/>
    <dgm:cxn modelId="{F3C6C1B6-822F-4382-BDC1-970DF9996134}" srcId="{79E23D8B-0334-49EF-ADF0-556DC8DB2A27}" destId="{FC704C95-9C70-4352-A56E-783B99CAA678}" srcOrd="1" destOrd="0" parTransId="{172F0B19-FCE1-4E78-89B5-89FF32F2DD32}" sibTransId="{97D4F125-9FCA-4549-A769-6E4267C22484}"/>
    <dgm:cxn modelId="{DA515C7B-593D-41B8-9F7D-BBE3F0703F41}" srcId="{79E23D8B-0334-49EF-ADF0-556DC8DB2A27}" destId="{BC94DD51-53E2-4075-8D69-680D0803C084}" srcOrd="0" destOrd="0" parTransId="{4D560DFB-CE3A-49E1-8FD4-5A3010E7E0F5}" sibTransId="{47F726F1-9D7A-4B79-BA6D-5243C50FFB37}"/>
    <dgm:cxn modelId="{1019BF64-2752-4C54-AA13-55934ABC4A7E}" type="presParOf" srcId="{A7A2C354-709B-4B93-BB08-B03D1DDFFC08}" destId="{725F48DE-EB85-41C5-9B21-1BBA68B97C9D}" srcOrd="0" destOrd="0" presId="urn:microsoft.com/office/officeart/2005/8/layout/vList2"/>
    <dgm:cxn modelId="{D5802125-97A5-43AE-8AD3-99436D089622}" type="presParOf" srcId="{A7A2C354-709B-4B93-BB08-B03D1DDFFC08}" destId="{DBE23701-42A0-46D4-B10B-A7825150DF4E}" srcOrd="1" destOrd="0" presId="urn:microsoft.com/office/officeart/2005/8/layout/vList2"/>
    <dgm:cxn modelId="{11374645-C4E5-4FC1-9D59-73AC2B740763}" type="presParOf" srcId="{A7A2C354-709B-4B93-BB08-B03D1DDFFC08}" destId="{3AD7BCF9-01BA-48E9-A826-20FA4A9DBA74}" srcOrd="2" destOrd="0" presId="urn:microsoft.com/office/officeart/2005/8/layout/vList2"/>
    <dgm:cxn modelId="{6DD45C67-5292-44A5-8C3B-4AB20B86E216}" type="presParOf" srcId="{A7A2C354-709B-4B93-BB08-B03D1DDFFC08}" destId="{333EAFEA-DE65-44A2-A91B-CC795021BF2C}" srcOrd="3" destOrd="0" presId="urn:microsoft.com/office/officeart/2005/8/layout/vList2"/>
    <dgm:cxn modelId="{8ADCD880-4E74-4F29-BD67-9D9EADC668D2}" type="presParOf" srcId="{A7A2C354-709B-4B93-BB08-B03D1DDFFC08}" destId="{22F96230-23BF-487B-8787-0280CE530EBB}" srcOrd="4" destOrd="0" presId="urn:microsoft.com/office/officeart/2005/8/layout/vList2"/>
    <dgm:cxn modelId="{8319950D-4FFA-4A1E-83A1-698DEA40CBFB}" type="presParOf" srcId="{A7A2C354-709B-4B93-BB08-B03D1DDFFC08}" destId="{CA9A02DE-9D33-4373-87CA-BCD33F4D7420}" srcOrd="5" destOrd="0" presId="urn:microsoft.com/office/officeart/2005/8/layout/vList2"/>
    <dgm:cxn modelId="{42DCE7E4-4539-4D3B-8C40-C649D686929C}" type="presParOf" srcId="{A7A2C354-709B-4B93-BB08-B03D1DDFFC08}" destId="{1EB9FBE8-1B24-4671-B50B-CBB8C537A4F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DDE3FEB-2D39-43E7-B1A4-25D4D75647FA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575766F-ACB4-45D9-8A16-81AB5F7AFE4F}">
      <dgm:prSet/>
      <dgm:spPr/>
      <dgm:t>
        <a:bodyPr/>
        <a:lstStyle/>
        <a:p>
          <a:r>
            <a:rPr lang="hu-HU" b="0" i="0"/>
            <a:t>Felújítása gyökérsarjról, vegetatív úton történhet</a:t>
          </a:r>
          <a:endParaRPr lang="en-US"/>
        </a:p>
      </dgm:t>
    </dgm:pt>
    <dgm:pt modelId="{F163BD61-DB8D-4EAB-BE52-962FFAA7A600}" type="parTrans" cxnId="{E7A69264-B5BB-499C-9B0A-01A57B75916A}">
      <dgm:prSet/>
      <dgm:spPr/>
      <dgm:t>
        <a:bodyPr/>
        <a:lstStyle/>
        <a:p>
          <a:endParaRPr lang="en-US"/>
        </a:p>
      </dgm:t>
    </dgm:pt>
    <dgm:pt modelId="{EEF61B66-9698-4394-A510-4D087A87F90D}" type="sibTrans" cxnId="{E7A69264-B5BB-499C-9B0A-01A57B75916A}">
      <dgm:prSet/>
      <dgm:spPr/>
      <dgm:t>
        <a:bodyPr/>
        <a:lstStyle/>
        <a:p>
          <a:endParaRPr lang="en-US"/>
        </a:p>
      </dgm:t>
    </dgm:pt>
    <dgm:pt modelId="{593DBD92-098C-4C67-BF11-D49F5294BAFD}">
      <dgm:prSet/>
      <dgm:spPr/>
      <dgm:t>
        <a:bodyPr/>
        <a:lstStyle/>
        <a:p>
          <a:r>
            <a:rPr lang="hu-HU" b="0" i="0"/>
            <a:t>Ebben az esetben a gyökérdarabról feljövő faegyedek 100 százalékban öröklik a szülő tulajdonságait</a:t>
          </a:r>
          <a:endParaRPr lang="en-US"/>
        </a:p>
      </dgm:t>
    </dgm:pt>
    <dgm:pt modelId="{C667D4B5-438A-4C46-979F-556538C36ABC}" type="parTrans" cxnId="{26E9852F-EEF0-4CE5-854D-170AB6B148DF}">
      <dgm:prSet/>
      <dgm:spPr/>
      <dgm:t>
        <a:bodyPr/>
        <a:lstStyle/>
        <a:p>
          <a:endParaRPr lang="en-US"/>
        </a:p>
      </dgm:t>
    </dgm:pt>
    <dgm:pt modelId="{624ECA9C-B081-4F49-94D0-DC81E9595AAB}" type="sibTrans" cxnId="{26E9852F-EEF0-4CE5-854D-170AB6B148DF}">
      <dgm:prSet/>
      <dgm:spPr/>
      <dgm:t>
        <a:bodyPr/>
        <a:lstStyle/>
        <a:p>
          <a:endParaRPr lang="en-US"/>
        </a:p>
      </dgm:t>
    </dgm:pt>
    <dgm:pt modelId="{E22CEFB1-2D2B-45D0-91DD-E7F34432CF00}">
      <dgm:prSet/>
      <dgm:spPr/>
      <dgm:t>
        <a:bodyPr/>
        <a:lstStyle/>
        <a:p>
          <a:r>
            <a:rPr lang="hu-HU" b="0" i="0"/>
            <a:t>Magról (magról nevelt facsemetéről) történő felújítás esetén a kedvező tulajdonságok (jó mézelő, későn virágzó, kevésbé fagyérzékeny stb.) nem öröklődnek olyan dominánsan, a következő generációk már nem viszik tovább olyan mértékben ezeket (gyakorlatilag olyan lesz, mint a közönséges fehér akác)</a:t>
          </a:r>
          <a:endParaRPr lang="en-US"/>
        </a:p>
      </dgm:t>
    </dgm:pt>
    <dgm:pt modelId="{E28F4A14-424F-4FB9-BB4C-A21084093B72}" type="parTrans" cxnId="{5A09FD7A-A838-45E1-BBB9-69133B483C42}">
      <dgm:prSet/>
      <dgm:spPr/>
      <dgm:t>
        <a:bodyPr/>
        <a:lstStyle/>
        <a:p>
          <a:endParaRPr lang="en-US"/>
        </a:p>
      </dgm:t>
    </dgm:pt>
    <dgm:pt modelId="{FCDF80A6-93C1-4AE8-B3D7-292CFBD08E6A}" type="sibTrans" cxnId="{5A09FD7A-A838-45E1-BBB9-69133B483C42}">
      <dgm:prSet/>
      <dgm:spPr/>
      <dgm:t>
        <a:bodyPr/>
        <a:lstStyle/>
        <a:p>
          <a:endParaRPr lang="en-US"/>
        </a:p>
      </dgm:t>
    </dgm:pt>
    <dgm:pt modelId="{EA6D8C78-C416-407D-8CA4-6FB5ACC8BE9A}">
      <dgm:prSet/>
      <dgm:spPr/>
      <dgm:t>
        <a:bodyPr/>
        <a:lstStyle/>
        <a:p>
          <a:r>
            <a:rPr lang="hu-HU" b="0" i="0"/>
            <a:t>A ’Rózsaszín AC’ akácot egyébiránt gyökérdugványról/gyökérdarabról mikroszaporítással, laboratóriumi körülmények között lehet tovább szaporítani</a:t>
          </a:r>
          <a:endParaRPr lang="en-US"/>
        </a:p>
      </dgm:t>
    </dgm:pt>
    <dgm:pt modelId="{7DFE598C-79CE-4537-9D5D-A1EF6B2A7FD2}" type="parTrans" cxnId="{F9754FCF-B303-4D9B-A2DD-EAD405F10F23}">
      <dgm:prSet/>
      <dgm:spPr/>
      <dgm:t>
        <a:bodyPr/>
        <a:lstStyle/>
        <a:p>
          <a:endParaRPr lang="en-US"/>
        </a:p>
      </dgm:t>
    </dgm:pt>
    <dgm:pt modelId="{9EA4065E-85B3-4059-90C5-7565941B5F13}" type="sibTrans" cxnId="{F9754FCF-B303-4D9B-A2DD-EAD405F10F23}">
      <dgm:prSet/>
      <dgm:spPr/>
      <dgm:t>
        <a:bodyPr/>
        <a:lstStyle/>
        <a:p>
          <a:endParaRPr lang="en-US"/>
        </a:p>
      </dgm:t>
    </dgm:pt>
    <dgm:pt modelId="{C8F6A4AC-6E89-4DE2-9F16-FDF207FC4C6C}" type="pres">
      <dgm:prSet presAssocID="{CDDE3FEB-2D39-43E7-B1A4-25D4D75647F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F489D076-352D-4361-91F6-56BA653204F7}" type="pres">
      <dgm:prSet presAssocID="{7575766F-ACB4-45D9-8A16-81AB5F7AFE4F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1CD2B98B-F892-4061-AF65-E5E7DB130305}" type="pres">
      <dgm:prSet presAssocID="{EEF61B66-9698-4394-A510-4D087A87F90D}" presName="spacer" presStyleCnt="0"/>
      <dgm:spPr/>
    </dgm:pt>
    <dgm:pt modelId="{1AEFAF2B-B992-4027-A5D0-E5C9A3772DD8}" type="pres">
      <dgm:prSet presAssocID="{593DBD92-098C-4C67-BF11-D49F5294BAF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B5AA8F-56D7-44C2-B13C-58C045B41E5A}" type="pres">
      <dgm:prSet presAssocID="{624ECA9C-B081-4F49-94D0-DC81E9595AAB}" presName="spacer" presStyleCnt="0"/>
      <dgm:spPr/>
    </dgm:pt>
    <dgm:pt modelId="{7CA1858F-55C5-4773-AEBB-6C671810C804}" type="pres">
      <dgm:prSet presAssocID="{E22CEFB1-2D2B-45D0-91DD-E7F34432CF00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86AEB2-FCB2-416F-8959-B8837E0E762F}" type="pres">
      <dgm:prSet presAssocID="{FCDF80A6-93C1-4AE8-B3D7-292CFBD08E6A}" presName="spacer" presStyleCnt="0"/>
      <dgm:spPr/>
    </dgm:pt>
    <dgm:pt modelId="{DB677159-8E2F-4F22-BD95-45860251C7D0}" type="pres">
      <dgm:prSet presAssocID="{EA6D8C78-C416-407D-8CA4-6FB5ACC8BE9A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C769E060-6EDE-4C5D-9382-786B65B9FC1C}" type="presOf" srcId="{CDDE3FEB-2D39-43E7-B1A4-25D4D75647FA}" destId="{C8F6A4AC-6E89-4DE2-9F16-FDF207FC4C6C}" srcOrd="0" destOrd="0" presId="urn:microsoft.com/office/officeart/2005/8/layout/vList2"/>
    <dgm:cxn modelId="{26E9852F-EEF0-4CE5-854D-170AB6B148DF}" srcId="{CDDE3FEB-2D39-43E7-B1A4-25D4D75647FA}" destId="{593DBD92-098C-4C67-BF11-D49F5294BAFD}" srcOrd="1" destOrd="0" parTransId="{C667D4B5-438A-4C46-979F-556538C36ABC}" sibTransId="{624ECA9C-B081-4F49-94D0-DC81E9595AAB}"/>
    <dgm:cxn modelId="{F9754FCF-B303-4D9B-A2DD-EAD405F10F23}" srcId="{CDDE3FEB-2D39-43E7-B1A4-25D4D75647FA}" destId="{EA6D8C78-C416-407D-8CA4-6FB5ACC8BE9A}" srcOrd="3" destOrd="0" parTransId="{7DFE598C-79CE-4537-9D5D-A1EF6B2A7FD2}" sibTransId="{9EA4065E-85B3-4059-90C5-7565941B5F13}"/>
    <dgm:cxn modelId="{5A09FD7A-A838-45E1-BBB9-69133B483C42}" srcId="{CDDE3FEB-2D39-43E7-B1A4-25D4D75647FA}" destId="{E22CEFB1-2D2B-45D0-91DD-E7F34432CF00}" srcOrd="2" destOrd="0" parTransId="{E28F4A14-424F-4FB9-BB4C-A21084093B72}" sibTransId="{FCDF80A6-93C1-4AE8-B3D7-292CFBD08E6A}"/>
    <dgm:cxn modelId="{6A9896B8-1819-4DAD-ADA1-A6FD933AF425}" type="presOf" srcId="{7575766F-ACB4-45D9-8A16-81AB5F7AFE4F}" destId="{F489D076-352D-4361-91F6-56BA653204F7}" srcOrd="0" destOrd="0" presId="urn:microsoft.com/office/officeart/2005/8/layout/vList2"/>
    <dgm:cxn modelId="{E7A69264-B5BB-499C-9B0A-01A57B75916A}" srcId="{CDDE3FEB-2D39-43E7-B1A4-25D4D75647FA}" destId="{7575766F-ACB4-45D9-8A16-81AB5F7AFE4F}" srcOrd="0" destOrd="0" parTransId="{F163BD61-DB8D-4EAB-BE52-962FFAA7A600}" sibTransId="{EEF61B66-9698-4394-A510-4D087A87F90D}"/>
    <dgm:cxn modelId="{B6CFBF62-42D1-4DDD-94C9-54079F24C34B}" type="presOf" srcId="{E22CEFB1-2D2B-45D0-91DD-E7F34432CF00}" destId="{7CA1858F-55C5-4773-AEBB-6C671810C804}" srcOrd="0" destOrd="0" presId="urn:microsoft.com/office/officeart/2005/8/layout/vList2"/>
    <dgm:cxn modelId="{971EAE48-AA73-459C-AAE3-471AAEC5A0A1}" type="presOf" srcId="{EA6D8C78-C416-407D-8CA4-6FB5ACC8BE9A}" destId="{DB677159-8E2F-4F22-BD95-45860251C7D0}" srcOrd="0" destOrd="0" presId="urn:microsoft.com/office/officeart/2005/8/layout/vList2"/>
    <dgm:cxn modelId="{24D13F52-D0A3-460E-A42F-70418A060038}" type="presOf" srcId="{593DBD92-098C-4C67-BF11-D49F5294BAFD}" destId="{1AEFAF2B-B992-4027-A5D0-E5C9A3772DD8}" srcOrd="0" destOrd="0" presId="urn:microsoft.com/office/officeart/2005/8/layout/vList2"/>
    <dgm:cxn modelId="{8EB5831E-5701-4213-8ACC-A745BFAE7EC4}" type="presParOf" srcId="{C8F6A4AC-6E89-4DE2-9F16-FDF207FC4C6C}" destId="{F489D076-352D-4361-91F6-56BA653204F7}" srcOrd="0" destOrd="0" presId="urn:microsoft.com/office/officeart/2005/8/layout/vList2"/>
    <dgm:cxn modelId="{D9655995-C820-49F3-8940-D9A616B8FBBC}" type="presParOf" srcId="{C8F6A4AC-6E89-4DE2-9F16-FDF207FC4C6C}" destId="{1CD2B98B-F892-4061-AF65-E5E7DB130305}" srcOrd="1" destOrd="0" presId="urn:microsoft.com/office/officeart/2005/8/layout/vList2"/>
    <dgm:cxn modelId="{E5B71127-95D9-415D-A254-A10F2243121D}" type="presParOf" srcId="{C8F6A4AC-6E89-4DE2-9F16-FDF207FC4C6C}" destId="{1AEFAF2B-B992-4027-A5D0-E5C9A3772DD8}" srcOrd="2" destOrd="0" presId="urn:microsoft.com/office/officeart/2005/8/layout/vList2"/>
    <dgm:cxn modelId="{B868BC71-3242-4DEE-9CD8-A6D5270D7F0E}" type="presParOf" srcId="{C8F6A4AC-6E89-4DE2-9F16-FDF207FC4C6C}" destId="{3CB5AA8F-56D7-44C2-B13C-58C045B41E5A}" srcOrd="3" destOrd="0" presId="urn:microsoft.com/office/officeart/2005/8/layout/vList2"/>
    <dgm:cxn modelId="{8CEF66D6-8C88-42D7-A9B2-EAE5BA649098}" type="presParOf" srcId="{C8F6A4AC-6E89-4DE2-9F16-FDF207FC4C6C}" destId="{7CA1858F-55C5-4773-AEBB-6C671810C804}" srcOrd="4" destOrd="0" presId="urn:microsoft.com/office/officeart/2005/8/layout/vList2"/>
    <dgm:cxn modelId="{C78498F4-6E17-43B7-AEDA-780737C9D9F1}" type="presParOf" srcId="{C8F6A4AC-6E89-4DE2-9F16-FDF207FC4C6C}" destId="{FC86AEB2-FCB2-416F-8959-B8837E0E762F}" srcOrd="5" destOrd="0" presId="urn:microsoft.com/office/officeart/2005/8/layout/vList2"/>
    <dgm:cxn modelId="{4B1BB4FA-5F43-4637-8CA0-1C62B1A5B515}" type="presParOf" srcId="{C8F6A4AC-6E89-4DE2-9F16-FDF207FC4C6C}" destId="{DB677159-8E2F-4F22-BD95-45860251C7D0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A6D460F-5D55-426F-A4FE-CB1AD77FD18E}" type="doc">
      <dgm:prSet loTypeId="urn:microsoft.com/office/officeart/2005/8/layout/vList2" loCatId="list" qsTypeId="urn:microsoft.com/office/officeart/2005/8/quickstyle/simple4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B1753C5-16C8-470A-8FFE-DECB3222631B}">
      <dgm:prSet/>
      <dgm:spPr/>
      <dgm:t>
        <a:bodyPr/>
        <a:lstStyle/>
        <a:p>
          <a:r>
            <a:rPr lang="hu-HU" b="0" i="0" dirty="0"/>
            <a:t>A fakataszteri nyilvántartásban (Budapest FATÁR applikáció: amely ingyenesen letölthető telefonra) a belső adatok alapján Fővárosi kezelésben álló területen 156 darab krími hárs van.</a:t>
          </a:r>
          <a:endParaRPr lang="en-US" dirty="0"/>
        </a:p>
      </dgm:t>
    </dgm:pt>
    <dgm:pt modelId="{951F6FC8-437F-4BBC-95E2-A2541BC61509}" type="parTrans" cxnId="{9C26022C-DA01-471C-8D97-D7B6729FB2DE}">
      <dgm:prSet/>
      <dgm:spPr/>
      <dgm:t>
        <a:bodyPr/>
        <a:lstStyle/>
        <a:p>
          <a:endParaRPr lang="en-US"/>
        </a:p>
      </dgm:t>
    </dgm:pt>
    <dgm:pt modelId="{D6585BE8-1761-4DB5-9AA0-75ED6C1DB96E}" type="sibTrans" cxnId="{9C26022C-DA01-471C-8D97-D7B6729FB2DE}">
      <dgm:prSet/>
      <dgm:spPr/>
      <dgm:t>
        <a:bodyPr/>
        <a:lstStyle/>
        <a:p>
          <a:endParaRPr lang="en-US"/>
        </a:p>
      </dgm:t>
    </dgm:pt>
    <dgm:pt modelId="{398B282B-7C94-4F80-82CB-ACE31DFAD6E0}">
      <dgm:prSet/>
      <dgm:spPr/>
      <dgm:t>
        <a:bodyPr/>
        <a:lstStyle/>
        <a:p>
          <a:r>
            <a:rPr lang="hu-HU" b="0" i="0"/>
            <a:t>Többségében fiatal, 3-7 méteres 6-22 cm mellmagassági átmérőjű példányok vannak kezelésben.</a:t>
          </a:r>
          <a:endParaRPr lang="en-US"/>
        </a:p>
      </dgm:t>
    </dgm:pt>
    <dgm:pt modelId="{3F48791B-D69A-4668-985F-E33F85CD6561}" type="parTrans" cxnId="{9F1C1769-6238-4136-AF69-0D2835A8F64A}">
      <dgm:prSet/>
      <dgm:spPr/>
      <dgm:t>
        <a:bodyPr/>
        <a:lstStyle/>
        <a:p>
          <a:endParaRPr lang="en-US"/>
        </a:p>
      </dgm:t>
    </dgm:pt>
    <dgm:pt modelId="{932D24D6-8A39-4DF5-BE44-A4DA62130327}" type="sibTrans" cxnId="{9F1C1769-6238-4136-AF69-0D2835A8F64A}">
      <dgm:prSet/>
      <dgm:spPr/>
      <dgm:t>
        <a:bodyPr/>
        <a:lstStyle/>
        <a:p>
          <a:endParaRPr lang="en-US"/>
        </a:p>
      </dgm:t>
    </dgm:pt>
    <dgm:pt modelId="{9DFA3B8F-C4B6-469E-93E0-7C3D6B3ABC74}">
      <dgm:prSet/>
      <dgm:spPr/>
      <dgm:t>
        <a:bodyPr/>
        <a:lstStyle/>
        <a:p>
          <a:r>
            <a:rPr lang="hu-HU" b="0" i="0"/>
            <a:t>A magtermő példányok 15-51 cm mellmagassági átmérővel a XVIII. kerület Ferihegyi repülőtérre vezető út mentén található.</a:t>
          </a:r>
          <a:endParaRPr lang="en-US"/>
        </a:p>
      </dgm:t>
    </dgm:pt>
    <dgm:pt modelId="{AABB5FA1-9D94-4E9F-BBC7-6138801D3CAF}" type="parTrans" cxnId="{5023ECD9-2EE2-4C3C-9C31-598B8621F533}">
      <dgm:prSet/>
      <dgm:spPr/>
      <dgm:t>
        <a:bodyPr/>
        <a:lstStyle/>
        <a:p>
          <a:endParaRPr lang="en-US"/>
        </a:p>
      </dgm:t>
    </dgm:pt>
    <dgm:pt modelId="{587453D4-73ED-4CEF-AA5C-A4F834D41EA1}" type="sibTrans" cxnId="{5023ECD9-2EE2-4C3C-9C31-598B8621F533}">
      <dgm:prSet/>
      <dgm:spPr/>
      <dgm:t>
        <a:bodyPr/>
        <a:lstStyle/>
        <a:p>
          <a:endParaRPr lang="en-US"/>
        </a:p>
      </dgm:t>
    </dgm:pt>
    <dgm:pt modelId="{7115BC33-B14D-40CE-B2D2-15D776A76BB7}">
      <dgm:prSet/>
      <dgm:spPr/>
      <dgm:t>
        <a:bodyPr/>
        <a:lstStyle/>
        <a:p>
          <a:r>
            <a:rPr lang="hu-HU" b="0" i="0"/>
            <a:t>A legtöbb, ám fiatal faegyed a XI. kerület Egér út mentén került ültetésre. </a:t>
          </a:r>
          <a:endParaRPr lang="en-US"/>
        </a:p>
      </dgm:t>
    </dgm:pt>
    <dgm:pt modelId="{00AF3563-4048-41F0-8578-A2DDBC2DF15D}" type="parTrans" cxnId="{EE9BE66A-DD96-417C-889E-F1EB8229867A}">
      <dgm:prSet/>
      <dgm:spPr/>
      <dgm:t>
        <a:bodyPr/>
        <a:lstStyle/>
        <a:p>
          <a:endParaRPr lang="en-US"/>
        </a:p>
      </dgm:t>
    </dgm:pt>
    <dgm:pt modelId="{5E93E501-B9C8-4DF8-99DD-8330F719E791}" type="sibTrans" cxnId="{EE9BE66A-DD96-417C-889E-F1EB8229867A}">
      <dgm:prSet/>
      <dgm:spPr/>
      <dgm:t>
        <a:bodyPr/>
        <a:lstStyle/>
        <a:p>
          <a:endParaRPr lang="en-US"/>
        </a:p>
      </dgm:t>
    </dgm:pt>
    <dgm:pt modelId="{1AC4A371-AFC6-4898-83DA-7BF72BBAB948}" type="pres">
      <dgm:prSet presAssocID="{6A6D460F-5D55-426F-A4FE-CB1AD77FD18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24D4AA66-6FE0-42C6-AD83-857B50DB5A1F}" type="pres">
      <dgm:prSet presAssocID="{FB1753C5-16C8-470A-8FFE-DECB3222631B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FC6C901E-731B-478D-BB48-5B4093412D11}" type="pres">
      <dgm:prSet presAssocID="{D6585BE8-1761-4DB5-9AA0-75ED6C1DB96E}" presName="spacer" presStyleCnt="0"/>
      <dgm:spPr/>
    </dgm:pt>
    <dgm:pt modelId="{911A4DD1-8384-4D7E-BEB4-BFB20E3EC5FB}" type="pres">
      <dgm:prSet presAssocID="{398B282B-7C94-4F80-82CB-ACE31DFAD6E0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8A43DD6-BE35-4CE4-8BD5-6AB04D641B3F}" type="pres">
      <dgm:prSet presAssocID="{932D24D6-8A39-4DF5-BE44-A4DA62130327}" presName="spacer" presStyleCnt="0"/>
      <dgm:spPr/>
    </dgm:pt>
    <dgm:pt modelId="{F24EE19A-8B44-45FC-84B1-549D93672E9E}" type="pres">
      <dgm:prSet presAssocID="{9DFA3B8F-C4B6-469E-93E0-7C3D6B3ABC74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7A3BF859-2497-4F07-B399-019E04F50165}" type="pres">
      <dgm:prSet presAssocID="{587453D4-73ED-4CEF-AA5C-A4F834D41EA1}" presName="spacer" presStyleCnt="0"/>
      <dgm:spPr/>
    </dgm:pt>
    <dgm:pt modelId="{40EAC7B0-E294-4319-BFAE-CA39C9F61AA2}" type="pres">
      <dgm:prSet presAssocID="{7115BC33-B14D-40CE-B2D2-15D776A76BB7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9C26022C-DA01-471C-8D97-D7B6729FB2DE}" srcId="{6A6D460F-5D55-426F-A4FE-CB1AD77FD18E}" destId="{FB1753C5-16C8-470A-8FFE-DECB3222631B}" srcOrd="0" destOrd="0" parTransId="{951F6FC8-437F-4BBC-95E2-A2541BC61509}" sibTransId="{D6585BE8-1761-4DB5-9AA0-75ED6C1DB96E}"/>
    <dgm:cxn modelId="{9F1C1769-6238-4136-AF69-0D2835A8F64A}" srcId="{6A6D460F-5D55-426F-A4FE-CB1AD77FD18E}" destId="{398B282B-7C94-4F80-82CB-ACE31DFAD6E0}" srcOrd="1" destOrd="0" parTransId="{3F48791B-D69A-4668-985F-E33F85CD6561}" sibTransId="{932D24D6-8A39-4DF5-BE44-A4DA62130327}"/>
    <dgm:cxn modelId="{E733C8FE-2D0C-43FE-9726-4AA3896B7C4E}" type="presOf" srcId="{FB1753C5-16C8-470A-8FFE-DECB3222631B}" destId="{24D4AA66-6FE0-42C6-AD83-857B50DB5A1F}" srcOrd="0" destOrd="0" presId="urn:microsoft.com/office/officeart/2005/8/layout/vList2"/>
    <dgm:cxn modelId="{2C9D98DA-211F-498F-9DE3-4A3484467293}" type="presOf" srcId="{9DFA3B8F-C4B6-469E-93E0-7C3D6B3ABC74}" destId="{F24EE19A-8B44-45FC-84B1-549D93672E9E}" srcOrd="0" destOrd="0" presId="urn:microsoft.com/office/officeart/2005/8/layout/vList2"/>
    <dgm:cxn modelId="{A66852A8-26BD-4AD1-BEBF-E31F0593B608}" type="presOf" srcId="{6A6D460F-5D55-426F-A4FE-CB1AD77FD18E}" destId="{1AC4A371-AFC6-4898-83DA-7BF72BBAB948}" srcOrd="0" destOrd="0" presId="urn:microsoft.com/office/officeart/2005/8/layout/vList2"/>
    <dgm:cxn modelId="{80D6B852-3ABC-4999-9CEF-E94837DA542D}" type="presOf" srcId="{7115BC33-B14D-40CE-B2D2-15D776A76BB7}" destId="{40EAC7B0-E294-4319-BFAE-CA39C9F61AA2}" srcOrd="0" destOrd="0" presId="urn:microsoft.com/office/officeart/2005/8/layout/vList2"/>
    <dgm:cxn modelId="{EE9BE66A-DD96-417C-889E-F1EB8229867A}" srcId="{6A6D460F-5D55-426F-A4FE-CB1AD77FD18E}" destId="{7115BC33-B14D-40CE-B2D2-15D776A76BB7}" srcOrd="3" destOrd="0" parTransId="{00AF3563-4048-41F0-8578-A2DDBC2DF15D}" sibTransId="{5E93E501-B9C8-4DF8-99DD-8330F719E791}"/>
    <dgm:cxn modelId="{5023ECD9-2EE2-4C3C-9C31-598B8621F533}" srcId="{6A6D460F-5D55-426F-A4FE-CB1AD77FD18E}" destId="{9DFA3B8F-C4B6-469E-93E0-7C3D6B3ABC74}" srcOrd="2" destOrd="0" parTransId="{AABB5FA1-9D94-4E9F-BBC7-6138801D3CAF}" sibTransId="{587453D4-73ED-4CEF-AA5C-A4F834D41EA1}"/>
    <dgm:cxn modelId="{061AF037-72A9-4863-ACD3-1F4542042D23}" type="presOf" srcId="{398B282B-7C94-4F80-82CB-ACE31DFAD6E0}" destId="{911A4DD1-8384-4D7E-BEB4-BFB20E3EC5FB}" srcOrd="0" destOrd="0" presId="urn:microsoft.com/office/officeart/2005/8/layout/vList2"/>
    <dgm:cxn modelId="{6B7277D7-40FC-4A80-822B-59A271802A9E}" type="presParOf" srcId="{1AC4A371-AFC6-4898-83DA-7BF72BBAB948}" destId="{24D4AA66-6FE0-42C6-AD83-857B50DB5A1F}" srcOrd="0" destOrd="0" presId="urn:microsoft.com/office/officeart/2005/8/layout/vList2"/>
    <dgm:cxn modelId="{0321BA1E-EDB4-48C0-9556-8279C5D1B42D}" type="presParOf" srcId="{1AC4A371-AFC6-4898-83DA-7BF72BBAB948}" destId="{FC6C901E-731B-478D-BB48-5B4093412D11}" srcOrd="1" destOrd="0" presId="urn:microsoft.com/office/officeart/2005/8/layout/vList2"/>
    <dgm:cxn modelId="{3DEF8D44-11F8-499E-BB49-BEE76105014F}" type="presParOf" srcId="{1AC4A371-AFC6-4898-83DA-7BF72BBAB948}" destId="{911A4DD1-8384-4D7E-BEB4-BFB20E3EC5FB}" srcOrd="2" destOrd="0" presId="urn:microsoft.com/office/officeart/2005/8/layout/vList2"/>
    <dgm:cxn modelId="{46A86BAB-7AD4-4C0A-8036-ACD885BD73F7}" type="presParOf" srcId="{1AC4A371-AFC6-4898-83DA-7BF72BBAB948}" destId="{98A43DD6-BE35-4CE4-8BD5-6AB04D641B3F}" srcOrd="3" destOrd="0" presId="urn:microsoft.com/office/officeart/2005/8/layout/vList2"/>
    <dgm:cxn modelId="{5EA67464-034A-4BD2-9BB2-ACBDEA6B62EB}" type="presParOf" srcId="{1AC4A371-AFC6-4898-83DA-7BF72BBAB948}" destId="{F24EE19A-8B44-45FC-84B1-549D93672E9E}" srcOrd="4" destOrd="0" presId="urn:microsoft.com/office/officeart/2005/8/layout/vList2"/>
    <dgm:cxn modelId="{38D8E91E-EF12-4ADB-839A-0833D2D9B969}" type="presParOf" srcId="{1AC4A371-AFC6-4898-83DA-7BF72BBAB948}" destId="{7A3BF859-2497-4F07-B399-019E04F50165}" srcOrd="5" destOrd="0" presId="urn:microsoft.com/office/officeart/2005/8/layout/vList2"/>
    <dgm:cxn modelId="{D83CECA6-4368-4D76-A872-70043B4404F1}" type="presParOf" srcId="{1AC4A371-AFC6-4898-83DA-7BF72BBAB948}" destId="{40EAC7B0-E294-4319-BFAE-CA39C9F61AA2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63E681B-B926-4F0E-8540-0744E23F09FC}">
      <dsp:nvSpPr>
        <dsp:cNvPr id="0" name=""/>
        <dsp:cNvSpPr/>
      </dsp:nvSpPr>
      <dsp:spPr>
        <a:xfrm>
          <a:off x="3040792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912848"/>
        <a:ext cx="34897" cy="6979"/>
      </dsp:txXfrm>
    </dsp:sp>
    <dsp:sp modelId="{36BF9905-CEF2-4E27-A312-173334CE3EB7}">
      <dsp:nvSpPr>
        <dsp:cNvPr id="0" name=""/>
        <dsp:cNvSpPr/>
      </dsp:nvSpPr>
      <dsp:spPr>
        <a:xfrm>
          <a:off x="8061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kern="1200"/>
            <a:t>A</a:t>
          </a:r>
          <a:r>
            <a:rPr lang="hu-HU" sz="1700" b="0" i="0" kern="1200"/>
            <a:t> törzse enyhén síkgörbe, olykor térgörbe, de erőteljes növekedésű</a:t>
          </a:r>
          <a:endParaRPr lang="en-US" sz="1700" kern="1200"/>
        </a:p>
      </dsp:txBody>
      <dsp:txXfrm>
        <a:off x="8061" y="5979"/>
        <a:ext cx="3034531" cy="1820718"/>
      </dsp:txXfrm>
    </dsp:sp>
    <dsp:sp modelId="{BA9F6B50-8F2A-4E98-8949-7279FA283F8A}">
      <dsp:nvSpPr>
        <dsp:cNvPr id="0" name=""/>
        <dsp:cNvSpPr/>
      </dsp:nvSpPr>
      <dsp:spPr>
        <a:xfrm>
          <a:off x="6773265" y="870618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1610903"/>
              <a:satOff val="-4623"/>
              <a:lumOff val="-7402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9488" y="912848"/>
        <a:ext cx="34897" cy="6979"/>
      </dsp:txXfrm>
    </dsp:sp>
    <dsp:sp modelId="{60AB5870-3ED8-41C5-8360-075F2031761F}">
      <dsp:nvSpPr>
        <dsp:cNvPr id="0" name=""/>
        <dsp:cNvSpPr/>
      </dsp:nvSpPr>
      <dsp:spPr>
        <a:xfrm>
          <a:off x="3740534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1288722"/>
                <a:satOff val="-3699"/>
                <a:lumOff val="-592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288722"/>
                <a:satOff val="-3699"/>
                <a:lumOff val="-592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288722"/>
                <a:satOff val="-3699"/>
                <a:lumOff val="-592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i="0" kern="1200"/>
            <a:t>Kérge fiatal korában sima, később finoman repedezett, élénk acélszürke színű, vízszintes paraszemölcsökkel tarkított. </a:t>
          </a:r>
          <a:endParaRPr lang="en-US" sz="1700" kern="1200"/>
        </a:p>
      </dsp:txBody>
      <dsp:txXfrm>
        <a:off x="3740534" y="5979"/>
        <a:ext cx="3034531" cy="1820718"/>
      </dsp:txXfrm>
    </dsp:sp>
    <dsp:sp modelId="{9A361192-D357-4D60-8785-A9D4B32FBB25}">
      <dsp:nvSpPr>
        <dsp:cNvPr id="0" name=""/>
        <dsp:cNvSpPr/>
      </dsp:nvSpPr>
      <dsp:spPr>
        <a:xfrm>
          <a:off x="1525326" y="1824897"/>
          <a:ext cx="7464946" cy="667342"/>
        </a:xfrm>
        <a:custGeom>
          <a:avLst/>
          <a:gdLst/>
          <a:ahLst/>
          <a:cxnLst/>
          <a:rect l="0" t="0" r="0" b="0"/>
          <a:pathLst>
            <a:path>
              <a:moveTo>
                <a:pt x="7464946" y="0"/>
              </a:moveTo>
              <a:lnTo>
                <a:pt x="7464946" y="350771"/>
              </a:lnTo>
              <a:lnTo>
                <a:pt x="0" y="350771"/>
              </a:lnTo>
              <a:lnTo>
                <a:pt x="0" y="667342"/>
              </a:lnTo>
            </a:path>
          </a:pathLst>
        </a:custGeom>
        <a:noFill/>
        <a:ln w="12700" cap="flat" cmpd="sng" algn="ctr">
          <a:solidFill>
            <a:schemeClr val="accent2">
              <a:hueOff val="3221806"/>
              <a:satOff val="-9246"/>
              <a:lumOff val="-14805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5070362" y="2155079"/>
        <a:ext cx="374875" cy="6979"/>
      </dsp:txXfrm>
    </dsp:sp>
    <dsp:sp modelId="{D1567A14-73CA-4F3D-B7D1-A1D5054E2FB3}">
      <dsp:nvSpPr>
        <dsp:cNvPr id="0" name=""/>
        <dsp:cNvSpPr/>
      </dsp:nvSpPr>
      <dsp:spPr>
        <a:xfrm>
          <a:off x="7473007" y="5979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2577445"/>
                <a:satOff val="-7397"/>
                <a:lumOff val="-1184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577445"/>
                <a:satOff val="-7397"/>
                <a:lumOff val="-1184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577445"/>
                <a:satOff val="-7397"/>
                <a:lumOff val="-1184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i="0" kern="1200"/>
            <a:t>Ágai erőteljesek, terebélyes koronát fejleszt</a:t>
          </a:r>
          <a:endParaRPr lang="en-US" sz="1700" kern="1200"/>
        </a:p>
      </dsp:txBody>
      <dsp:txXfrm>
        <a:off x="7473007" y="5979"/>
        <a:ext cx="3034531" cy="1820718"/>
      </dsp:txXfrm>
    </dsp:sp>
    <dsp:sp modelId="{864BC56B-9EA8-460D-924D-516AAF8B6C36}">
      <dsp:nvSpPr>
        <dsp:cNvPr id="0" name=""/>
        <dsp:cNvSpPr/>
      </dsp:nvSpPr>
      <dsp:spPr>
        <a:xfrm>
          <a:off x="3040792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4832709"/>
              <a:satOff val="-13870"/>
              <a:lumOff val="-22207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3357014" y="3431509"/>
        <a:ext cx="34897" cy="6979"/>
      </dsp:txXfrm>
    </dsp:sp>
    <dsp:sp modelId="{65593EF9-F56F-49AB-9AB5-7884CE94064C}">
      <dsp:nvSpPr>
        <dsp:cNvPr id="0" name=""/>
        <dsp:cNvSpPr/>
      </dsp:nvSpPr>
      <dsp:spPr>
        <a:xfrm>
          <a:off x="8061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3866168"/>
                <a:satOff val="-11096"/>
                <a:lumOff val="-17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866168"/>
                <a:satOff val="-11096"/>
                <a:lumOff val="-17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866168"/>
                <a:satOff val="-11096"/>
                <a:lumOff val="-17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i="0" kern="1200"/>
            <a:t>Az éves hajtások vörösek, a kétévesek vörösbarnák, világosbarnán csíkozottak, erezettek</a:t>
          </a:r>
          <a:endParaRPr lang="en-US" sz="1700" kern="1200"/>
        </a:p>
      </dsp:txBody>
      <dsp:txXfrm>
        <a:off x="8061" y="2524640"/>
        <a:ext cx="3034531" cy="1820718"/>
      </dsp:txXfrm>
    </dsp:sp>
    <dsp:sp modelId="{95D2346A-DB87-444F-9F12-FC0B5336D429}">
      <dsp:nvSpPr>
        <dsp:cNvPr id="0" name=""/>
        <dsp:cNvSpPr/>
      </dsp:nvSpPr>
      <dsp:spPr>
        <a:xfrm>
          <a:off x="6773265" y="3389279"/>
          <a:ext cx="66734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67342" y="45720"/>
              </a:lnTo>
            </a:path>
          </a:pathLst>
        </a:custGeom>
        <a:noFill/>
        <a:ln w="12700" cap="flat" cmpd="sng" algn="ctr">
          <a:solidFill>
            <a:schemeClr val="accent2">
              <a:hueOff val="6443612"/>
              <a:satOff val="-18493"/>
              <a:lumOff val="-29609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7089488" y="3431509"/>
        <a:ext cx="34897" cy="6979"/>
      </dsp:txXfrm>
    </dsp:sp>
    <dsp:sp modelId="{AFF4A8E1-C12A-4874-B016-3CF2BDAE4B9C}">
      <dsp:nvSpPr>
        <dsp:cNvPr id="0" name=""/>
        <dsp:cNvSpPr/>
      </dsp:nvSpPr>
      <dsp:spPr>
        <a:xfrm>
          <a:off x="3740534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5154890"/>
                <a:satOff val="-14794"/>
                <a:lumOff val="-2368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154890"/>
                <a:satOff val="-14794"/>
                <a:lumOff val="-2368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154890"/>
                <a:satOff val="-14794"/>
                <a:lumOff val="-2368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i="0" kern="1200"/>
            <a:t>A tövisek aprók, a vastagabb ágakon szinte jelentéktelenek. Levelei közepes nagyságúak, elliptikus tojásdad alakúak</a:t>
          </a:r>
          <a:endParaRPr lang="en-US" sz="1700" kern="1200"/>
        </a:p>
      </dsp:txBody>
      <dsp:txXfrm>
        <a:off x="3740534" y="2524640"/>
        <a:ext cx="3034531" cy="1820718"/>
      </dsp:txXfrm>
    </dsp:sp>
    <dsp:sp modelId="{CF5CBFFB-C47F-42B7-97DD-C3E662520EEA}">
      <dsp:nvSpPr>
        <dsp:cNvPr id="0" name=""/>
        <dsp:cNvSpPr/>
      </dsp:nvSpPr>
      <dsp:spPr>
        <a:xfrm>
          <a:off x="7473007" y="2524640"/>
          <a:ext cx="3034531" cy="1820718"/>
        </a:xfrm>
        <a:prstGeom prst="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48695" tIns="156081" rIns="148695" bIns="156081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700" b="0" i="0" kern="1200"/>
            <a:t>A csúcslevélke kerekded, enyhén kicsípett csúcsú, a többi lekerekített, színük sötétzöld, alig erezettek, fonákjuk szürkészöld, hamvas</a:t>
          </a:r>
          <a:endParaRPr lang="en-US" sz="1700" kern="1200"/>
        </a:p>
      </dsp:txBody>
      <dsp:txXfrm>
        <a:off x="7473007" y="2524640"/>
        <a:ext cx="3034531" cy="1820718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5F48DE-EB85-41C5-9B21-1BBA68B97C9D}">
      <dsp:nvSpPr>
        <dsp:cNvPr id="0" name=""/>
        <dsp:cNvSpPr/>
      </dsp:nvSpPr>
      <dsp:spPr>
        <a:xfrm>
          <a:off x="0" y="534559"/>
          <a:ext cx="6666833" cy="105300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i="0" kern="1200"/>
            <a:t>Virágja rózsaszín, a csésze vöröses pettyezett és apró szőrökkel borított. Virágzati tengelye 8–13 centiméter hosszú, a többi fajtához viszonyítva közepes</a:t>
          </a:r>
          <a:endParaRPr lang="en-US" sz="2000" kern="1200"/>
        </a:p>
      </dsp:txBody>
      <dsp:txXfrm>
        <a:off x="0" y="534559"/>
        <a:ext cx="6666833" cy="1053000"/>
      </dsp:txXfrm>
    </dsp:sp>
    <dsp:sp modelId="{3AD7BCF9-01BA-48E9-A826-20FA4A9DBA74}">
      <dsp:nvSpPr>
        <dsp:cNvPr id="0" name=""/>
        <dsp:cNvSpPr/>
      </dsp:nvSpPr>
      <dsp:spPr>
        <a:xfrm>
          <a:off x="0" y="1645160"/>
          <a:ext cx="6666833" cy="1053000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i="0" kern="1200"/>
            <a:t>Rajta igen sűrűn, tömötten helyezkednek el a virágok. Megbízhatóan dúsan virágzik, egy-egy fürtben átlagosan 28 darab virág található</a:t>
          </a:r>
          <a:endParaRPr lang="en-US" sz="2000" kern="1200"/>
        </a:p>
      </dsp:txBody>
      <dsp:txXfrm>
        <a:off x="0" y="1645160"/>
        <a:ext cx="6666833" cy="1053000"/>
      </dsp:txXfrm>
    </dsp:sp>
    <dsp:sp modelId="{22F96230-23BF-487B-8787-0280CE530EBB}">
      <dsp:nvSpPr>
        <dsp:cNvPr id="0" name=""/>
        <dsp:cNvSpPr/>
      </dsp:nvSpPr>
      <dsp:spPr>
        <a:xfrm>
          <a:off x="0" y="2755760"/>
          <a:ext cx="6666833" cy="1053000"/>
        </a:xfrm>
        <a:prstGeom prst="round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i="0" kern="1200"/>
            <a:t>Későn virágzik (a közönséges akácnál egy héttel később), az egyik legjobb nektártermő (nektárjának cukorértéke átlagosan 30-50 százalékkal nagyobb)</a:t>
          </a:r>
          <a:endParaRPr lang="en-US" sz="2000" kern="1200"/>
        </a:p>
      </dsp:txBody>
      <dsp:txXfrm>
        <a:off x="0" y="2755760"/>
        <a:ext cx="6666833" cy="1053000"/>
      </dsp:txXfrm>
    </dsp:sp>
    <dsp:sp modelId="{1EB9FBE8-1B24-4671-B50B-CBB8C537A4F6}">
      <dsp:nvSpPr>
        <dsp:cNvPr id="0" name=""/>
        <dsp:cNvSpPr/>
      </dsp:nvSpPr>
      <dsp:spPr>
        <a:xfrm>
          <a:off x="0" y="3866360"/>
          <a:ext cx="6666833" cy="1053000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b="0" i="0" kern="1200"/>
            <a:t>A méhek tömegesen látogatják, kései és hosszú virágzása miatt, valamint a nektár nagy cukortartalma következtében az egyik legjelentősebb méhészeti fajta.</a:t>
          </a:r>
          <a:endParaRPr lang="en-US" sz="2000" kern="1200"/>
        </a:p>
      </dsp:txBody>
      <dsp:txXfrm>
        <a:off x="0" y="3866360"/>
        <a:ext cx="6666833" cy="105300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489D076-352D-4361-91F6-56BA653204F7}">
      <dsp:nvSpPr>
        <dsp:cNvPr id="0" name=""/>
        <dsp:cNvSpPr/>
      </dsp:nvSpPr>
      <dsp:spPr>
        <a:xfrm>
          <a:off x="0" y="166769"/>
          <a:ext cx="6666833" cy="12476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0" i="0" kern="1200"/>
            <a:t>Felújítása gyökérsarjról, vegetatív úton történhet</a:t>
          </a:r>
          <a:endParaRPr lang="en-US" sz="1500" kern="1200"/>
        </a:p>
      </dsp:txBody>
      <dsp:txXfrm>
        <a:off x="0" y="166769"/>
        <a:ext cx="6666833" cy="1247695"/>
      </dsp:txXfrm>
    </dsp:sp>
    <dsp:sp modelId="{1AEFAF2B-B992-4027-A5D0-E5C9A3772DD8}">
      <dsp:nvSpPr>
        <dsp:cNvPr id="0" name=""/>
        <dsp:cNvSpPr/>
      </dsp:nvSpPr>
      <dsp:spPr>
        <a:xfrm>
          <a:off x="0" y="1457664"/>
          <a:ext cx="6666833" cy="1247695"/>
        </a:xfrm>
        <a:prstGeom prst="roundRect">
          <a:avLst/>
        </a:prstGeom>
        <a:gradFill rotWithShape="0">
          <a:gsLst>
            <a:gs pos="0">
              <a:schemeClr val="accent2">
                <a:hueOff val="2147871"/>
                <a:satOff val="-6164"/>
                <a:lumOff val="-987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147871"/>
                <a:satOff val="-6164"/>
                <a:lumOff val="-987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147871"/>
                <a:satOff val="-6164"/>
                <a:lumOff val="-987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0" i="0" kern="1200"/>
            <a:t>Ebben az esetben a gyökérdarabról feljövő faegyedek 100 százalékban öröklik a szülő tulajdonságait</a:t>
          </a:r>
          <a:endParaRPr lang="en-US" sz="1500" kern="1200"/>
        </a:p>
      </dsp:txBody>
      <dsp:txXfrm>
        <a:off x="0" y="1457664"/>
        <a:ext cx="6666833" cy="1247695"/>
      </dsp:txXfrm>
    </dsp:sp>
    <dsp:sp modelId="{7CA1858F-55C5-4773-AEBB-6C671810C804}">
      <dsp:nvSpPr>
        <dsp:cNvPr id="0" name=""/>
        <dsp:cNvSpPr/>
      </dsp:nvSpPr>
      <dsp:spPr>
        <a:xfrm>
          <a:off x="0" y="2748559"/>
          <a:ext cx="6666833" cy="1247695"/>
        </a:xfrm>
        <a:prstGeom prst="roundRect">
          <a:avLst/>
        </a:prstGeom>
        <a:gradFill rotWithShape="0">
          <a:gsLst>
            <a:gs pos="0">
              <a:schemeClr val="accent2">
                <a:hueOff val="4295742"/>
                <a:satOff val="-12329"/>
                <a:lumOff val="-1973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295742"/>
                <a:satOff val="-12329"/>
                <a:lumOff val="-1973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295742"/>
                <a:satOff val="-12329"/>
                <a:lumOff val="-1973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0" i="0" kern="1200"/>
            <a:t>Magról (magról nevelt facsemetéről) történő felújítás esetén a kedvező tulajdonságok (jó mézelő, későn virágzó, kevésbé fagyérzékeny stb.) nem öröklődnek olyan dominánsan, a következő generációk már nem viszik tovább olyan mértékben ezeket (gyakorlatilag olyan lesz, mint a közönséges fehér akác)</a:t>
          </a:r>
          <a:endParaRPr lang="en-US" sz="1500" kern="1200"/>
        </a:p>
      </dsp:txBody>
      <dsp:txXfrm>
        <a:off x="0" y="2748559"/>
        <a:ext cx="6666833" cy="1247695"/>
      </dsp:txXfrm>
    </dsp:sp>
    <dsp:sp modelId="{DB677159-8E2F-4F22-BD95-45860251C7D0}">
      <dsp:nvSpPr>
        <dsp:cNvPr id="0" name=""/>
        <dsp:cNvSpPr/>
      </dsp:nvSpPr>
      <dsp:spPr>
        <a:xfrm>
          <a:off x="0" y="4039455"/>
          <a:ext cx="6666833" cy="1247695"/>
        </a:xfrm>
        <a:prstGeom prst="roundRect">
          <a:avLst/>
        </a:prstGeom>
        <a:gradFill rotWithShape="0">
          <a:gsLst>
            <a:gs pos="0">
              <a:schemeClr val="accent2">
                <a:hueOff val="6443612"/>
                <a:satOff val="-18493"/>
                <a:lumOff val="-2960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443612"/>
                <a:satOff val="-18493"/>
                <a:lumOff val="-2960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443612"/>
                <a:satOff val="-18493"/>
                <a:lumOff val="-2960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1500" b="0" i="0" kern="1200"/>
            <a:t>A ’Rózsaszín AC’ akácot egyébiránt gyökérdugványról/gyökérdarabról mikroszaporítással, laboratóriumi körülmények között lehet tovább szaporítani</a:t>
          </a:r>
          <a:endParaRPr lang="en-US" sz="1500" kern="1200"/>
        </a:p>
      </dsp:txBody>
      <dsp:txXfrm>
        <a:off x="0" y="4039455"/>
        <a:ext cx="6666833" cy="12476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A5731E95-3E79-CF56-B251-BBE1FF1849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79462CBE-A362-1C09-4C2B-75483F6511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031883B-8203-6D2D-D5DC-14BA10AB2B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BBC12F30-39EB-91DA-A73F-B53820437F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B3D6B99B-33BC-78E6-C482-51605990F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9356103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21D58B9-D928-335D-37B3-7C4DC62FFC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6166A020-C703-4872-1CB0-49FF3ED445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8FE19F08-B789-E9B8-0611-FEA162F84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9749488A-5D3D-D6E2-378D-29ED9E9B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F2D0034C-02E7-E9D6-8649-60D38E1DD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170200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>
            <a:extLst>
              <a:ext uri="{FF2B5EF4-FFF2-40B4-BE49-F238E27FC236}">
                <a16:creationId xmlns:a16="http://schemas.microsoft.com/office/drawing/2014/main" xmlns="" id="{F8070802-F4F4-6B0E-C4E3-BF05315A68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>
            <a:extLst>
              <a:ext uri="{FF2B5EF4-FFF2-40B4-BE49-F238E27FC236}">
                <a16:creationId xmlns:a16="http://schemas.microsoft.com/office/drawing/2014/main" xmlns="" id="{08BCC9B4-A1E4-A0EE-CB93-B14A1D92FA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E4C78D4F-210F-95CC-37CA-2C17B869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1023FDE-51B0-2489-F962-0D9C2B82FC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47A4816F-E875-BA50-3965-09BF8E89C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8469986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40F766A-F558-9C0A-8334-5F7049985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E95FEA3-9E8C-BC23-00A4-AE75B53C80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CF26885C-6AFF-42D8-CE80-F1E8EFCA8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15D50EAC-3382-CDEC-4A04-65CB5CFA1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9A1D486B-8E25-4523-0B32-866734947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093178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C2A250-2EAF-B23A-9392-4CB3F3C01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B65DB78E-A47C-EB48-981F-DCFFB3C0A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3288A992-2846-1725-1C67-FE013A0B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39B7D03B-FA5D-DA17-63D4-C127C1C36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65D3C950-E76E-AFD0-0227-7B83A2C8EC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612954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BA3C75B-15C2-136C-9E13-3CADDA4E2D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5DC0751-21D8-D10A-6451-EA6FAF9A9E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B7C0E3F2-B134-11B4-6725-A9311ACAB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9EC84BE-9411-D9FE-E8BB-FA436F8D5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70149DB2-6C79-B58D-C679-FE48D25D4D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F2284DDC-ED09-7815-F25B-ECC50A680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1846865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2FB4594-3B97-66F4-4408-7025EAC36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7E42A524-548A-8335-C5D2-BF7D462ECB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xmlns="" id="{0CD5D540-8810-E4CC-C49C-A5E5A5E093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>
            <a:extLst>
              <a:ext uri="{FF2B5EF4-FFF2-40B4-BE49-F238E27FC236}">
                <a16:creationId xmlns:a16="http://schemas.microsoft.com/office/drawing/2014/main" xmlns="" id="{8F917C1D-9CB5-D418-8D81-E7B46D9C6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>
            <a:extLst>
              <a:ext uri="{FF2B5EF4-FFF2-40B4-BE49-F238E27FC236}">
                <a16:creationId xmlns:a16="http://schemas.microsoft.com/office/drawing/2014/main" xmlns="" id="{B4235B9F-244A-FF67-985C-5DDBFFB2AF9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>
            <a:extLst>
              <a:ext uri="{FF2B5EF4-FFF2-40B4-BE49-F238E27FC236}">
                <a16:creationId xmlns:a16="http://schemas.microsoft.com/office/drawing/2014/main" xmlns="" id="{D944D750-64F7-32A0-1554-3268B31055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8" name="Élőláb helye 7">
            <a:extLst>
              <a:ext uri="{FF2B5EF4-FFF2-40B4-BE49-F238E27FC236}">
                <a16:creationId xmlns:a16="http://schemas.microsoft.com/office/drawing/2014/main" xmlns="" id="{AEDBD3FD-7C9E-C860-FBF1-E16CEC347B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>
            <a:extLst>
              <a:ext uri="{FF2B5EF4-FFF2-40B4-BE49-F238E27FC236}">
                <a16:creationId xmlns:a16="http://schemas.microsoft.com/office/drawing/2014/main" xmlns="" id="{42D766CA-1B32-CAD0-FD6D-93C13265C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47845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F710264-2322-F48B-5275-D04B4323C6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>
            <a:extLst>
              <a:ext uri="{FF2B5EF4-FFF2-40B4-BE49-F238E27FC236}">
                <a16:creationId xmlns:a16="http://schemas.microsoft.com/office/drawing/2014/main" xmlns="" id="{611512D6-EDAD-0381-A348-E1CA4B067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4" name="Élőláb helye 3">
            <a:extLst>
              <a:ext uri="{FF2B5EF4-FFF2-40B4-BE49-F238E27FC236}">
                <a16:creationId xmlns:a16="http://schemas.microsoft.com/office/drawing/2014/main" xmlns="" id="{F60C4316-002A-0B6E-06E6-3BB3E7E679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>
            <a:extLst>
              <a:ext uri="{FF2B5EF4-FFF2-40B4-BE49-F238E27FC236}">
                <a16:creationId xmlns:a16="http://schemas.microsoft.com/office/drawing/2014/main" xmlns="" id="{1B1FFD75-287F-6E52-0803-BC81DC24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2685048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>
            <a:extLst>
              <a:ext uri="{FF2B5EF4-FFF2-40B4-BE49-F238E27FC236}">
                <a16:creationId xmlns:a16="http://schemas.microsoft.com/office/drawing/2014/main" xmlns="" id="{0CCE507A-5058-AC97-9692-526884C416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3" name="Élőláb helye 2">
            <a:extLst>
              <a:ext uri="{FF2B5EF4-FFF2-40B4-BE49-F238E27FC236}">
                <a16:creationId xmlns:a16="http://schemas.microsoft.com/office/drawing/2014/main" xmlns="" id="{C2FF14AA-1CA6-2E7B-503B-4EE16DCA3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>
            <a:extLst>
              <a:ext uri="{FF2B5EF4-FFF2-40B4-BE49-F238E27FC236}">
                <a16:creationId xmlns:a16="http://schemas.microsoft.com/office/drawing/2014/main" xmlns="" id="{05C1291F-1049-1186-00D9-098644B56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1241027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0A68008E-36DD-5E05-BD57-41AC9C6D55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17C1A2E5-2FA0-233F-8A58-DDC2BB4FD6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54ED8D8A-2815-31DA-80AC-6FCA2CFA5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24BCE71D-73F1-654C-9EA9-39083C1C0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C5D48D59-2DCA-BDCC-5F61-0670E8F888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029C41AC-7270-95F8-1863-B6B7CD60A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3036149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7341DF9-874B-8208-AAD3-2FC7150C0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>
            <a:extLst>
              <a:ext uri="{FF2B5EF4-FFF2-40B4-BE49-F238E27FC236}">
                <a16:creationId xmlns:a16="http://schemas.microsoft.com/office/drawing/2014/main" xmlns="" id="{C710FE95-EEA6-AA42-5B1E-986B412E01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>
            <a:extLst>
              <a:ext uri="{FF2B5EF4-FFF2-40B4-BE49-F238E27FC236}">
                <a16:creationId xmlns:a16="http://schemas.microsoft.com/office/drawing/2014/main" xmlns="" id="{9F134CD6-F907-86EA-DE70-75A7BBB104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>
            <a:extLst>
              <a:ext uri="{FF2B5EF4-FFF2-40B4-BE49-F238E27FC236}">
                <a16:creationId xmlns:a16="http://schemas.microsoft.com/office/drawing/2014/main" xmlns="" id="{C4885D5C-1F7E-24AB-5630-36FE6768E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6" name="Élőláb helye 5">
            <a:extLst>
              <a:ext uri="{FF2B5EF4-FFF2-40B4-BE49-F238E27FC236}">
                <a16:creationId xmlns:a16="http://schemas.microsoft.com/office/drawing/2014/main" xmlns="" id="{5B7219B2-2E76-BC0A-1F3E-00FC5525A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>
            <a:extLst>
              <a:ext uri="{FF2B5EF4-FFF2-40B4-BE49-F238E27FC236}">
                <a16:creationId xmlns:a16="http://schemas.microsoft.com/office/drawing/2014/main" xmlns="" id="{115ADECF-EF73-9EBA-7298-2AF89AA870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527054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>
            <a:extLst>
              <a:ext uri="{FF2B5EF4-FFF2-40B4-BE49-F238E27FC236}">
                <a16:creationId xmlns:a16="http://schemas.microsoft.com/office/drawing/2014/main" xmlns="" id="{0C7939C5-E454-5AD4-63DA-BF155AE0AC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xmlns="" id="{96E6179B-B7B0-D0CD-43BB-8D2DFE7AB2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>
            <a:extLst>
              <a:ext uri="{FF2B5EF4-FFF2-40B4-BE49-F238E27FC236}">
                <a16:creationId xmlns:a16="http://schemas.microsoft.com/office/drawing/2014/main" xmlns="" id="{D59D22C3-9D1E-2DB3-6BFC-A92041A705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44CD655-ED69-4C0F-B32B-829024845E79}" type="datetimeFigureOut">
              <a:rPr lang="hu-HU" smtClean="0"/>
              <a:pPr/>
              <a:t>2025. 02. 28.</a:t>
            </a:fld>
            <a:endParaRPr lang="hu-HU"/>
          </a:p>
        </p:txBody>
      </p:sp>
      <p:sp>
        <p:nvSpPr>
          <p:cNvPr id="5" name="Élőláb helye 4">
            <a:extLst>
              <a:ext uri="{FF2B5EF4-FFF2-40B4-BE49-F238E27FC236}">
                <a16:creationId xmlns:a16="http://schemas.microsoft.com/office/drawing/2014/main" xmlns="" id="{A44E7770-8114-AA1F-DD25-827470CF42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>
            <a:extLst>
              <a:ext uri="{FF2B5EF4-FFF2-40B4-BE49-F238E27FC236}">
                <a16:creationId xmlns:a16="http://schemas.microsoft.com/office/drawing/2014/main" xmlns="" id="{1206B37D-5223-76A9-B650-A2B716520F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765723-503A-4E5E-B18D-775F30BF01D6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xmlns="" val="2911546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489B7BFD-8F45-4093-AD9C-91B15B0503D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0A672599-041A-1154-9ED0-EA8F232A2F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9253" y="507238"/>
            <a:ext cx="3676682" cy="3845891"/>
          </a:xfrm>
        </p:spPr>
        <p:txBody>
          <a:bodyPr>
            <a:normAutofit/>
          </a:bodyPr>
          <a:lstStyle/>
          <a:p>
            <a:pPr algn="l"/>
            <a:r>
              <a:rPr lang="hu-HU" sz="5400">
                <a:solidFill>
                  <a:schemeClr val="bg1"/>
                </a:solidFill>
              </a:rPr>
              <a:t>OMME – EESZT - Pilisi parkerdő Zrt.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DC6A4E78-743F-A2B4-377F-98B8447C28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9253" y="4445204"/>
            <a:ext cx="3624471" cy="1781123"/>
          </a:xfrm>
        </p:spPr>
        <p:txBody>
          <a:bodyPr>
            <a:normAutofit/>
          </a:bodyPr>
          <a:lstStyle/>
          <a:p>
            <a:pPr algn="l"/>
            <a:r>
              <a:rPr lang="hu-HU" sz="2000" b="1">
                <a:solidFill>
                  <a:schemeClr val="bg1"/>
                </a:solidFill>
              </a:rPr>
              <a:t>Fás méhlegelő munkacsoport megbeszélés</a:t>
            </a:r>
          </a:p>
          <a:p>
            <a:pPr algn="l"/>
            <a:r>
              <a:rPr lang="hu-HU" sz="2000" b="1">
                <a:solidFill>
                  <a:schemeClr val="bg1"/>
                </a:solidFill>
              </a:rPr>
              <a:t>2025. február 27.</a:t>
            </a:r>
          </a:p>
          <a:p>
            <a:pPr algn="l"/>
            <a:r>
              <a:rPr lang="hu-HU" sz="2000" b="1">
                <a:solidFill>
                  <a:schemeClr val="bg1"/>
                </a:solidFill>
              </a:rPr>
              <a:t>-Gödöllő-</a:t>
            </a:r>
          </a:p>
        </p:txBody>
      </p:sp>
      <p:pic>
        <p:nvPicPr>
          <p:cNvPr id="6" name="Kép 5" descr="A képen madár, clipart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A3093FEE-8620-38DB-7339-6D2FC22FF51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-3" b="-3"/>
          <a:stretch/>
        </p:blipFill>
        <p:spPr>
          <a:xfrm>
            <a:off x="4628494" y="199229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822268" h="2822268">
                <a:moveTo>
                  <a:pt x="1411134" y="0"/>
                </a:moveTo>
                <a:cubicBezTo>
                  <a:pt x="2190482" y="0"/>
                  <a:pt x="2822268" y="631786"/>
                  <a:pt x="2822268" y="1411134"/>
                </a:cubicBezTo>
                <a:cubicBezTo>
                  <a:pt x="2822268" y="2190482"/>
                  <a:pt x="2190482" y="2822268"/>
                  <a:pt x="1411134" y="2822268"/>
                </a:cubicBezTo>
                <a:cubicBezTo>
                  <a:pt x="631786" y="2822268"/>
                  <a:pt x="0" y="2190482"/>
                  <a:pt x="0" y="1411134"/>
                </a:cubicBezTo>
                <a:cubicBezTo>
                  <a:pt x="0" y="631786"/>
                  <a:pt x="631786" y="0"/>
                  <a:pt x="1411134" y="0"/>
                </a:cubicBezTo>
                <a:close/>
              </a:path>
            </a:pathLst>
          </a:custGeom>
        </p:spPr>
      </p:pic>
      <p:sp>
        <p:nvSpPr>
          <p:cNvPr id="13" name="Graphic 212">
            <a:extLst>
              <a:ext uri="{FF2B5EF4-FFF2-40B4-BE49-F238E27FC236}">
                <a16:creationId xmlns:a16="http://schemas.microsoft.com/office/drawing/2014/main" xmlns="" id="{94710CDC-1CF9-466E-A5F7-E5972574783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3399" y="619274"/>
            <a:ext cx="718035" cy="71803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rgbClr val="FFFFFF"/>
          </a:solidFill>
          <a:ln w="28575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sp>
        <p:nvSpPr>
          <p:cNvPr id="15" name="Graphic 212">
            <a:extLst>
              <a:ext uri="{FF2B5EF4-FFF2-40B4-BE49-F238E27FC236}">
                <a16:creationId xmlns:a16="http://schemas.microsoft.com/office/drawing/2014/main" xmlns="" id="{A229B448-3192-4233-B2C9-F97312F0ABD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153399" y="619274"/>
            <a:ext cx="718035" cy="718035"/>
          </a:xfrm>
          <a:custGeom>
            <a:avLst/>
            <a:gdLst>
              <a:gd name="connsiteX0" fmla="*/ 403574 w 807148"/>
              <a:gd name="connsiteY0" fmla="*/ 0 h 807148"/>
              <a:gd name="connsiteX1" fmla="*/ 0 w 807148"/>
              <a:gd name="connsiteY1" fmla="*/ 403574 h 807148"/>
              <a:gd name="connsiteX2" fmla="*/ 403574 w 807148"/>
              <a:gd name="connsiteY2" fmla="*/ 807149 h 807148"/>
              <a:gd name="connsiteX3" fmla="*/ 807149 w 807148"/>
              <a:gd name="connsiteY3" fmla="*/ 403574 h 807148"/>
              <a:gd name="connsiteX4" fmla="*/ 403574 w 807148"/>
              <a:gd name="connsiteY4" fmla="*/ 0 h 807148"/>
              <a:gd name="connsiteX5" fmla="*/ 403574 w 807148"/>
              <a:gd name="connsiteY5" fmla="*/ 667988 h 807148"/>
              <a:gd name="connsiteX6" fmla="*/ 139160 w 807148"/>
              <a:gd name="connsiteY6" fmla="*/ 403574 h 807148"/>
              <a:gd name="connsiteX7" fmla="*/ 403574 w 807148"/>
              <a:gd name="connsiteY7" fmla="*/ 139160 h 807148"/>
              <a:gd name="connsiteX8" fmla="*/ 667988 w 807148"/>
              <a:gd name="connsiteY8" fmla="*/ 403574 h 807148"/>
              <a:gd name="connsiteX9" fmla="*/ 403574 w 807148"/>
              <a:gd name="connsiteY9" fmla="*/ 667988 h 8071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07148" h="807148">
                <a:moveTo>
                  <a:pt x="403574" y="0"/>
                </a:moveTo>
                <a:cubicBezTo>
                  <a:pt x="180689" y="0"/>
                  <a:pt x="0" y="180689"/>
                  <a:pt x="0" y="403574"/>
                </a:cubicBezTo>
                <a:cubicBezTo>
                  <a:pt x="0" y="626459"/>
                  <a:pt x="180689" y="807149"/>
                  <a:pt x="403574" y="807149"/>
                </a:cubicBezTo>
                <a:cubicBezTo>
                  <a:pt x="626459" y="807149"/>
                  <a:pt x="807149" y="626459"/>
                  <a:pt x="807149" y="403574"/>
                </a:cubicBezTo>
                <a:cubicBezTo>
                  <a:pt x="807149" y="180689"/>
                  <a:pt x="626459" y="0"/>
                  <a:pt x="403574" y="0"/>
                </a:cubicBezTo>
                <a:close/>
                <a:moveTo>
                  <a:pt x="403574" y="667988"/>
                </a:moveTo>
                <a:cubicBezTo>
                  <a:pt x="257556" y="667988"/>
                  <a:pt x="139160" y="549593"/>
                  <a:pt x="139160" y="403574"/>
                </a:cubicBezTo>
                <a:cubicBezTo>
                  <a:pt x="139160" y="257556"/>
                  <a:pt x="257556" y="139160"/>
                  <a:pt x="403574" y="139160"/>
                </a:cubicBezTo>
                <a:cubicBezTo>
                  <a:pt x="549593" y="139160"/>
                  <a:pt x="667988" y="257556"/>
                  <a:pt x="667988" y="403574"/>
                </a:cubicBezTo>
                <a:cubicBezTo>
                  <a:pt x="667988" y="549593"/>
                  <a:pt x="549593" y="667988"/>
                  <a:pt x="403574" y="667988"/>
                </a:cubicBezTo>
                <a:close/>
              </a:path>
            </a:pathLst>
          </a:custGeom>
          <a:solidFill>
            <a:schemeClr val="accent6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solidFill>
                <a:schemeClr val="lt1"/>
              </a:solidFill>
            </a:endParaRPr>
          </a:p>
        </p:txBody>
      </p:sp>
      <p:pic>
        <p:nvPicPr>
          <p:cNvPr id="5" name="Kép 4" descr="A képen szöveg, embléma, Betűtípus, Grafik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CCA8A193-4BBC-C984-53CB-9864557FAB9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/>
        </p:blipFill>
        <p:spPr>
          <a:xfrm>
            <a:off x="6275782" y="2542040"/>
            <a:ext cx="3755236" cy="3755236"/>
          </a:xfrm>
          <a:custGeom>
            <a:avLst/>
            <a:gdLst/>
            <a:ahLst/>
            <a:cxnLst/>
            <a:rect l="l" t="t" r="r" b="b"/>
            <a:pathLst>
              <a:path w="5290998" h="5290998">
                <a:moveTo>
                  <a:pt x="2645499" y="0"/>
                </a:moveTo>
                <a:cubicBezTo>
                  <a:pt x="4106568" y="0"/>
                  <a:pt x="5290998" y="1184430"/>
                  <a:pt x="5290998" y="2645499"/>
                </a:cubicBezTo>
                <a:cubicBezTo>
                  <a:pt x="5290998" y="4106568"/>
                  <a:pt x="4106568" y="5290998"/>
                  <a:pt x="2645499" y="5290998"/>
                </a:cubicBezTo>
                <a:cubicBezTo>
                  <a:pt x="1184430" y="5290998"/>
                  <a:pt x="0" y="4106568"/>
                  <a:pt x="0" y="2645499"/>
                </a:cubicBezTo>
                <a:cubicBezTo>
                  <a:pt x="0" y="1184430"/>
                  <a:pt x="1184430" y="0"/>
                  <a:pt x="2645499" y="0"/>
                </a:cubicBezTo>
                <a:close/>
              </a:path>
            </a:pathLst>
          </a:custGeom>
        </p:spPr>
      </p:pic>
      <p:pic>
        <p:nvPicPr>
          <p:cNvPr id="4" name="Kép 3" descr="A képen szöveg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51F04813-5D74-25D0-8F31-2E1B1D757B8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 r="5" b="5"/>
          <a:stretch/>
        </p:blipFill>
        <p:spPr>
          <a:xfrm>
            <a:off x="9063993" y="232636"/>
            <a:ext cx="2822268" cy="2822268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  <p:grpSp>
        <p:nvGrpSpPr>
          <p:cNvPr id="17" name="Graphic 190">
            <a:extLst>
              <a:ext uri="{FF2B5EF4-FFF2-40B4-BE49-F238E27FC236}">
                <a16:creationId xmlns:a16="http://schemas.microsoft.com/office/drawing/2014/main" xmlns="" id="{24B0F550-3D95-4E91-850F-90066642B3F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628494" y="3151517"/>
            <a:ext cx="1843161" cy="612484"/>
            <a:chOff x="2504802" y="1755501"/>
            <a:chExt cx="1598829" cy="531293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815BC412-E4C6-4819-8B93-7561DB667C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2113855"/>
              <a:ext cx="1598614" cy="172939"/>
            </a:xfrm>
            <a:custGeom>
              <a:avLst/>
              <a:gdLst>
                <a:gd name="connsiteX0" fmla="*/ 1248648 w 1598614"/>
                <a:gd name="connsiteY0" fmla="*/ 172939 h 172939"/>
                <a:gd name="connsiteX1" fmla="*/ 1123031 w 1598614"/>
                <a:gd name="connsiteY1" fmla="*/ 92708 h 172939"/>
                <a:gd name="connsiteX2" fmla="*/ 1024085 w 1598614"/>
                <a:gd name="connsiteY2" fmla="*/ 29469 h 172939"/>
                <a:gd name="connsiteX3" fmla="*/ 925140 w 1598614"/>
                <a:gd name="connsiteY3" fmla="*/ 92708 h 172939"/>
                <a:gd name="connsiteX4" fmla="*/ 799522 w 1598614"/>
                <a:gd name="connsiteY4" fmla="*/ 172939 h 172939"/>
                <a:gd name="connsiteX5" fmla="*/ 799522 w 1598614"/>
                <a:gd name="connsiteY5" fmla="*/ 172939 h 172939"/>
                <a:gd name="connsiteX6" fmla="*/ 673905 w 1598614"/>
                <a:gd name="connsiteY6" fmla="*/ 92708 h 172939"/>
                <a:gd name="connsiteX7" fmla="*/ 574959 w 1598614"/>
                <a:gd name="connsiteY7" fmla="*/ 29469 h 172939"/>
                <a:gd name="connsiteX8" fmla="*/ 476014 w 1598614"/>
                <a:gd name="connsiteY8" fmla="*/ 92708 h 172939"/>
                <a:gd name="connsiteX9" fmla="*/ 350396 w 1598614"/>
                <a:gd name="connsiteY9" fmla="*/ 172939 h 172939"/>
                <a:gd name="connsiteX10" fmla="*/ 224778 w 1598614"/>
                <a:gd name="connsiteY10" fmla="*/ 92708 h 172939"/>
                <a:gd name="connsiteX11" fmla="*/ 125833 w 1598614"/>
                <a:gd name="connsiteY11" fmla="*/ 29469 h 172939"/>
                <a:gd name="connsiteX12" fmla="*/ 26887 w 1598614"/>
                <a:gd name="connsiteY12" fmla="*/ 92708 h 172939"/>
                <a:gd name="connsiteX13" fmla="*/ 0 w 1598614"/>
                <a:gd name="connsiteY13" fmla="*/ 80232 h 172939"/>
                <a:gd name="connsiteX14" fmla="*/ 125618 w 1598614"/>
                <a:gd name="connsiteY14" fmla="*/ 0 h 172939"/>
                <a:gd name="connsiteX15" fmla="*/ 251235 w 1598614"/>
                <a:gd name="connsiteY15" fmla="*/ 80232 h 172939"/>
                <a:gd name="connsiteX16" fmla="*/ 350181 w 1598614"/>
                <a:gd name="connsiteY16" fmla="*/ 143471 h 172939"/>
                <a:gd name="connsiteX17" fmla="*/ 449126 w 1598614"/>
                <a:gd name="connsiteY17" fmla="*/ 80232 h 172939"/>
                <a:gd name="connsiteX18" fmla="*/ 574744 w 1598614"/>
                <a:gd name="connsiteY18" fmla="*/ 0 h 172939"/>
                <a:gd name="connsiteX19" fmla="*/ 700362 w 1598614"/>
                <a:gd name="connsiteY19" fmla="*/ 80232 h 172939"/>
                <a:gd name="connsiteX20" fmla="*/ 799307 w 1598614"/>
                <a:gd name="connsiteY20" fmla="*/ 143471 h 172939"/>
                <a:gd name="connsiteX21" fmla="*/ 799307 w 1598614"/>
                <a:gd name="connsiteY21" fmla="*/ 143471 h 172939"/>
                <a:gd name="connsiteX22" fmla="*/ 898253 w 1598614"/>
                <a:gd name="connsiteY22" fmla="*/ 80232 h 172939"/>
                <a:gd name="connsiteX23" fmla="*/ 1023870 w 1598614"/>
                <a:gd name="connsiteY23" fmla="*/ 0 h 172939"/>
                <a:gd name="connsiteX24" fmla="*/ 1149488 w 1598614"/>
                <a:gd name="connsiteY24" fmla="*/ 80232 h 172939"/>
                <a:gd name="connsiteX25" fmla="*/ 1248433 w 1598614"/>
                <a:gd name="connsiteY25" fmla="*/ 143471 h 172939"/>
                <a:gd name="connsiteX26" fmla="*/ 1347379 w 1598614"/>
                <a:gd name="connsiteY26" fmla="*/ 80232 h 172939"/>
                <a:gd name="connsiteX27" fmla="*/ 1472997 w 1598614"/>
                <a:gd name="connsiteY27" fmla="*/ 0 h 172939"/>
                <a:gd name="connsiteX28" fmla="*/ 1598614 w 1598614"/>
                <a:gd name="connsiteY28" fmla="*/ 80232 h 172939"/>
                <a:gd name="connsiteX29" fmla="*/ 1571942 w 1598614"/>
                <a:gd name="connsiteY29" fmla="*/ 92708 h 172939"/>
                <a:gd name="connsiteX30" fmla="*/ 1472997 w 1598614"/>
                <a:gd name="connsiteY30" fmla="*/ 29469 h 172939"/>
                <a:gd name="connsiteX31" fmla="*/ 1374051 w 1598614"/>
                <a:gd name="connsiteY31" fmla="*/ 92708 h 172939"/>
                <a:gd name="connsiteX32" fmla="*/ 1248648 w 1598614"/>
                <a:gd name="connsiteY32" fmla="*/ 172939 h 1729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614" h="172939">
                  <a:moveTo>
                    <a:pt x="1248648" y="172939"/>
                  </a:moveTo>
                  <a:cubicBezTo>
                    <a:pt x="1194229" y="172939"/>
                    <a:pt x="1146046" y="142180"/>
                    <a:pt x="1123031" y="92708"/>
                  </a:cubicBezTo>
                  <a:cubicBezTo>
                    <a:pt x="1104962" y="53775"/>
                    <a:pt x="1067105" y="29469"/>
                    <a:pt x="1024085" y="29469"/>
                  </a:cubicBezTo>
                  <a:cubicBezTo>
                    <a:pt x="981066" y="29469"/>
                    <a:pt x="943208" y="53775"/>
                    <a:pt x="925140" y="92708"/>
                  </a:cubicBezTo>
                  <a:cubicBezTo>
                    <a:pt x="902124" y="142180"/>
                    <a:pt x="853942" y="172939"/>
                    <a:pt x="799522" y="172939"/>
                  </a:cubicBezTo>
                  <a:cubicBezTo>
                    <a:pt x="799522" y="172939"/>
                    <a:pt x="799522" y="172939"/>
                    <a:pt x="799522" y="172939"/>
                  </a:cubicBezTo>
                  <a:cubicBezTo>
                    <a:pt x="744887" y="172939"/>
                    <a:pt x="696920" y="142180"/>
                    <a:pt x="673905" y="92708"/>
                  </a:cubicBezTo>
                  <a:cubicBezTo>
                    <a:pt x="655836" y="53775"/>
                    <a:pt x="617979" y="29469"/>
                    <a:pt x="574959" y="29469"/>
                  </a:cubicBezTo>
                  <a:cubicBezTo>
                    <a:pt x="531939" y="29469"/>
                    <a:pt x="494082" y="53775"/>
                    <a:pt x="476014" y="92708"/>
                  </a:cubicBezTo>
                  <a:cubicBezTo>
                    <a:pt x="452998" y="142180"/>
                    <a:pt x="405031" y="172939"/>
                    <a:pt x="350396" y="172939"/>
                  </a:cubicBezTo>
                  <a:cubicBezTo>
                    <a:pt x="295976" y="172939"/>
                    <a:pt x="247794" y="142180"/>
                    <a:pt x="224778" y="92708"/>
                  </a:cubicBezTo>
                  <a:cubicBezTo>
                    <a:pt x="206710" y="53775"/>
                    <a:pt x="168853" y="29469"/>
                    <a:pt x="125833" y="29469"/>
                  </a:cubicBezTo>
                  <a:cubicBezTo>
                    <a:pt x="82813" y="29469"/>
                    <a:pt x="44956" y="53775"/>
                    <a:pt x="26887" y="92708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268" y="30759"/>
                    <a:pt x="969235" y="0"/>
                    <a:pt x="1023870" y="0"/>
                  </a:cubicBezTo>
                  <a:cubicBezTo>
                    <a:pt x="1078505" y="0"/>
                    <a:pt x="1126472" y="30759"/>
                    <a:pt x="1149488" y="80232"/>
                  </a:cubicBezTo>
                  <a:cubicBezTo>
                    <a:pt x="1167556" y="119165"/>
                    <a:pt x="1205414" y="143471"/>
                    <a:pt x="1248433" y="143471"/>
                  </a:cubicBezTo>
                  <a:cubicBezTo>
                    <a:pt x="1291453" y="143471"/>
                    <a:pt x="1329311" y="119165"/>
                    <a:pt x="1347379" y="80232"/>
                  </a:cubicBezTo>
                  <a:cubicBezTo>
                    <a:pt x="1370394" y="30759"/>
                    <a:pt x="1418361" y="0"/>
                    <a:pt x="1472997" y="0"/>
                  </a:cubicBezTo>
                  <a:cubicBezTo>
                    <a:pt x="1527632" y="0"/>
                    <a:pt x="1575814" y="30759"/>
                    <a:pt x="1598614" y="80232"/>
                  </a:cubicBezTo>
                  <a:lnTo>
                    <a:pt x="1571942" y="92708"/>
                  </a:lnTo>
                  <a:cubicBezTo>
                    <a:pt x="1553874" y="53775"/>
                    <a:pt x="1515801" y="29469"/>
                    <a:pt x="1472997" y="29469"/>
                  </a:cubicBezTo>
                  <a:cubicBezTo>
                    <a:pt x="1429977" y="29469"/>
                    <a:pt x="1392119" y="53775"/>
                    <a:pt x="1374051" y="92708"/>
                  </a:cubicBezTo>
                  <a:cubicBezTo>
                    <a:pt x="1351251" y="142180"/>
                    <a:pt x="1303069" y="172939"/>
                    <a:pt x="1248648" y="172939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7DE1123E-105A-46DE-B7FC-D172B9411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2504802" y="1755501"/>
              <a:ext cx="1598829" cy="172724"/>
            </a:xfrm>
            <a:custGeom>
              <a:avLst/>
              <a:gdLst>
                <a:gd name="connsiteX0" fmla="*/ 1248648 w 1598829"/>
                <a:gd name="connsiteY0" fmla="*/ 172724 h 172724"/>
                <a:gd name="connsiteX1" fmla="*/ 1123031 w 1598829"/>
                <a:gd name="connsiteY1" fmla="*/ 92492 h 172724"/>
                <a:gd name="connsiteX2" fmla="*/ 1024085 w 1598829"/>
                <a:gd name="connsiteY2" fmla="*/ 29253 h 172724"/>
                <a:gd name="connsiteX3" fmla="*/ 925140 w 1598829"/>
                <a:gd name="connsiteY3" fmla="*/ 92492 h 172724"/>
                <a:gd name="connsiteX4" fmla="*/ 799522 w 1598829"/>
                <a:gd name="connsiteY4" fmla="*/ 172724 h 172724"/>
                <a:gd name="connsiteX5" fmla="*/ 799522 w 1598829"/>
                <a:gd name="connsiteY5" fmla="*/ 172724 h 172724"/>
                <a:gd name="connsiteX6" fmla="*/ 673905 w 1598829"/>
                <a:gd name="connsiteY6" fmla="*/ 92492 h 172724"/>
                <a:gd name="connsiteX7" fmla="*/ 574959 w 1598829"/>
                <a:gd name="connsiteY7" fmla="*/ 29253 h 172724"/>
                <a:gd name="connsiteX8" fmla="*/ 476014 w 1598829"/>
                <a:gd name="connsiteY8" fmla="*/ 92492 h 172724"/>
                <a:gd name="connsiteX9" fmla="*/ 350396 w 1598829"/>
                <a:gd name="connsiteY9" fmla="*/ 172724 h 172724"/>
                <a:gd name="connsiteX10" fmla="*/ 224778 w 1598829"/>
                <a:gd name="connsiteY10" fmla="*/ 92492 h 172724"/>
                <a:gd name="connsiteX11" fmla="*/ 125833 w 1598829"/>
                <a:gd name="connsiteY11" fmla="*/ 29253 h 172724"/>
                <a:gd name="connsiteX12" fmla="*/ 26887 w 1598829"/>
                <a:gd name="connsiteY12" fmla="*/ 92492 h 172724"/>
                <a:gd name="connsiteX13" fmla="*/ 0 w 1598829"/>
                <a:gd name="connsiteY13" fmla="*/ 80232 h 172724"/>
                <a:gd name="connsiteX14" fmla="*/ 125618 w 1598829"/>
                <a:gd name="connsiteY14" fmla="*/ 0 h 172724"/>
                <a:gd name="connsiteX15" fmla="*/ 251235 w 1598829"/>
                <a:gd name="connsiteY15" fmla="*/ 80232 h 172724"/>
                <a:gd name="connsiteX16" fmla="*/ 350181 w 1598829"/>
                <a:gd name="connsiteY16" fmla="*/ 143471 h 172724"/>
                <a:gd name="connsiteX17" fmla="*/ 449126 w 1598829"/>
                <a:gd name="connsiteY17" fmla="*/ 80232 h 172724"/>
                <a:gd name="connsiteX18" fmla="*/ 574744 w 1598829"/>
                <a:gd name="connsiteY18" fmla="*/ 0 h 172724"/>
                <a:gd name="connsiteX19" fmla="*/ 700362 w 1598829"/>
                <a:gd name="connsiteY19" fmla="*/ 80232 h 172724"/>
                <a:gd name="connsiteX20" fmla="*/ 799307 w 1598829"/>
                <a:gd name="connsiteY20" fmla="*/ 143471 h 172724"/>
                <a:gd name="connsiteX21" fmla="*/ 799307 w 1598829"/>
                <a:gd name="connsiteY21" fmla="*/ 143471 h 172724"/>
                <a:gd name="connsiteX22" fmla="*/ 898253 w 1598829"/>
                <a:gd name="connsiteY22" fmla="*/ 80232 h 172724"/>
                <a:gd name="connsiteX23" fmla="*/ 1024085 w 1598829"/>
                <a:gd name="connsiteY23" fmla="*/ 0 h 172724"/>
                <a:gd name="connsiteX24" fmla="*/ 1149703 w 1598829"/>
                <a:gd name="connsiteY24" fmla="*/ 80232 h 172724"/>
                <a:gd name="connsiteX25" fmla="*/ 1248648 w 1598829"/>
                <a:gd name="connsiteY25" fmla="*/ 143471 h 172724"/>
                <a:gd name="connsiteX26" fmla="*/ 1347594 w 1598829"/>
                <a:gd name="connsiteY26" fmla="*/ 80232 h 172724"/>
                <a:gd name="connsiteX27" fmla="*/ 1473212 w 1598829"/>
                <a:gd name="connsiteY27" fmla="*/ 0 h 172724"/>
                <a:gd name="connsiteX28" fmla="*/ 1598829 w 1598829"/>
                <a:gd name="connsiteY28" fmla="*/ 80232 h 172724"/>
                <a:gd name="connsiteX29" fmla="*/ 1572157 w 1598829"/>
                <a:gd name="connsiteY29" fmla="*/ 92492 h 172724"/>
                <a:gd name="connsiteX30" fmla="*/ 1473212 w 1598829"/>
                <a:gd name="connsiteY30" fmla="*/ 29253 h 172724"/>
                <a:gd name="connsiteX31" fmla="*/ 1374266 w 1598829"/>
                <a:gd name="connsiteY31" fmla="*/ 92492 h 172724"/>
                <a:gd name="connsiteX32" fmla="*/ 1248648 w 1598829"/>
                <a:gd name="connsiteY32" fmla="*/ 172724 h 172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98829" h="172724">
                  <a:moveTo>
                    <a:pt x="1248648" y="172724"/>
                  </a:moveTo>
                  <a:cubicBezTo>
                    <a:pt x="1194229" y="172724"/>
                    <a:pt x="1146046" y="141965"/>
                    <a:pt x="1123031" y="92492"/>
                  </a:cubicBezTo>
                  <a:cubicBezTo>
                    <a:pt x="1104962" y="53560"/>
                    <a:pt x="1067105" y="29253"/>
                    <a:pt x="1024085" y="29253"/>
                  </a:cubicBezTo>
                  <a:cubicBezTo>
                    <a:pt x="981066" y="29253"/>
                    <a:pt x="943208" y="53560"/>
                    <a:pt x="925140" y="92492"/>
                  </a:cubicBezTo>
                  <a:cubicBezTo>
                    <a:pt x="902124" y="141965"/>
                    <a:pt x="853942" y="172724"/>
                    <a:pt x="799522" y="172724"/>
                  </a:cubicBezTo>
                  <a:cubicBezTo>
                    <a:pt x="799522" y="172724"/>
                    <a:pt x="799522" y="172724"/>
                    <a:pt x="799522" y="172724"/>
                  </a:cubicBezTo>
                  <a:cubicBezTo>
                    <a:pt x="744887" y="172724"/>
                    <a:pt x="696920" y="141965"/>
                    <a:pt x="673905" y="92492"/>
                  </a:cubicBezTo>
                  <a:cubicBezTo>
                    <a:pt x="655836" y="53560"/>
                    <a:pt x="617979" y="29253"/>
                    <a:pt x="574959" y="29253"/>
                  </a:cubicBezTo>
                  <a:cubicBezTo>
                    <a:pt x="531939" y="29253"/>
                    <a:pt x="494082" y="53560"/>
                    <a:pt x="476014" y="92492"/>
                  </a:cubicBezTo>
                  <a:cubicBezTo>
                    <a:pt x="452998" y="141965"/>
                    <a:pt x="405031" y="172724"/>
                    <a:pt x="350396" y="172724"/>
                  </a:cubicBezTo>
                  <a:cubicBezTo>
                    <a:pt x="295976" y="172724"/>
                    <a:pt x="247794" y="141965"/>
                    <a:pt x="224778" y="92492"/>
                  </a:cubicBezTo>
                  <a:cubicBezTo>
                    <a:pt x="206710" y="53560"/>
                    <a:pt x="168853" y="29253"/>
                    <a:pt x="125833" y="29253"/>
                  </a:cubicBezTo>
                  <a:cubicBezTo>
                    <a:pt x="82813" y="29253"/>
                    <a:pt x="44956" y="53560"/>
                    <a:pt x="26887" y="92492"/>
                  </a:cubicBezTo>
                  <a:lnTo>
                    <a:pt x="0" y="80232"/>
                  </a:lnTo>
                  <a:cubicBezTo>
                    <a:pt x="23016" y="30759"/>
                    <a:pt x="70983" y="0"/>
                    <a:pt x="125618" y="0"/>
                  </a:cubicBezTo>
                  <a:cubicBezTo>
                    <a:pt x="180253" y="0"/>
                    <a:pt x="228220" y="30759"/>
                    <a:pt x="251235" y="80232"/>
                  </a:cubicBezTo>
                  <a:cubicBezTo>
                    <a:pt x="269304" y="119165"/>
                    <a:pt x="307376" y="143471"/>
                    <a:pt x="350181" y="143471"/>
                  </a:cubicBezTo>
                  <a:cubicBezTo>
                    <a:pt x="393201" y="143471"/>
                    <a:pt x="431058" y="119165"/>
                    <a:pt x="449126" y="80232"/>
                  </a:cubicBezTo>
                  <a:cubicBezTo>
                    <a:pt x="472142" y="30759"/>
                    <a:pt x="520324" y="0"/>
                    <a:pt x="574744" y="0"/>
                  </a:cubicBezTo>
                  <a:cubicBezTo>
                    <a:pt x="629164" y="0"/>
                    <a:pt x="677346" y="30759"/>
                    <a:pt x="700362" y="80232"/>
                  </a:cubicBezTo>
                  <a:cubicBezTo>
                    <a:pt x="718430" y="119165"/>
                    <a:pt x="756287" y="143471"/>
                    <a:pt x="799307" y="143471"/>
                  </a:cubicBezTo>
                  <a:lnTo>
                    <a:pt x="799307" y="143471"/>
                  </a:lnTo>
                  <a:cubicBezTo>
                    <a:pt x="842327" y="143471"/>
                    <a:pt x="880184" y="119165"/>
                    <a:pt x="898253" y="80232"/>
                  </a:cubicBezTo>
                  <a:cubicBezTo>
                    <a:pt x="921483" y="30759"/>
                    <a:pt x="969450" y="0"/>
                    <a:pt x="1024085" y="0"/>
                  </a:cubicBezTo>
                  <a:cubicBezTo>
                    <a:pt x="1078720" y="0"/>
                    <a:pt x="1126688" y="30759"/>
                    <a:pt x="1149703" y="80232"/>
                  </a:cubicBezTo>
                  <a:cubicBezTo>
                    <a:pt x="1167771" y="119165"/>
                    <a:pt x="1205629" y="143471"/>
                    <a:pt x="1248648" y="143471"/>
                  </a:cubicBezTo>
                  <a:cubicBezTo>
                    <a:pt x="1291668" y="143471"/>
                    <a:pt x="1329526" y="119165"/>
                    <a:pt x="1347594" y="80232"/>
                  </a:cubicBezTo>
                  <a:cubicBezTo>
                    <a:pt x="1370610" y="30759"/>
                    <a:pt x="1418792" y="0"/>
                    <a:pt x="1473212" y="0"/>
                  </a:cubicBezTo>
                  <a:cubicBezTo>
                    <a:pt x="1527847" y="0"/>
                    <a:pt x="1576029" y="30759"/>
                    <a:pt x="1598829" y="80232"/>
                  </a:cubicBezTo>
                  <a:lnTo>
                    <a:pt x="1572157" y="92492"/>
                  </a:lnTo>
                  <a:cubicBezTo>
                    <a:pt x="1554089" y="53560"/>
                    <a:pt x="1516016" y="29253"/>
                    <a:pt x="1473212" y="29253"/>
                  </a:cubicBezTo>
                  <a:cubicBezTo>
                    <a:pt x="1430192" y="29253"/>
                    <a:pt x="1392335" y="53560"/>
                    <a:pt x="1374266" y="92492"/>
                  </a:cubicBezTo>
                  <a:cubicBezTo>
                    <a:pt x="1351251" y="141965"/>
                    <a:pt x="1303069" y="172724"/>
                    <a:pt x="1248648" y="172724"/>
                  </a:cubicBezTo>
                  <a:close/>
                </a:path>
              </a:pathLst>
            </a:custGeom>
            <a:grpFill/>
            <a:ln w="214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21" name="Graphic 4">
            <a:extLst>
              <a:ext uri="{FF2B5EF4-FFF2-40B4-BE49-F238E27FC236}">
                <a16:creationId xmlns:a16="http://schemas.microsoft.com/office/drawing/2014/main" xmlns="" id="{2B740E94-FA98-412C-AD0C-D4711A4C5EF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9814224" y="3808056"/>
            <a:ext cx="1989013" cy="1989020"/>
            <a:chOff x="5734037" y="3067039"/>
            <a:chExt cx="724483" cy="724489"/>
          </a:xfrm>
          <a:solidFill>
            <a:schemeClr val="bg1"/>
          </a:solidFill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BBBC84E8-4938-403A-9EB8-4BC0E9B4631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067039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xmlns="" id="{54A3B3CE-D6D2-40D7-895E-316EB39B2CF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xmlns="" id="{7BD5A600-3580-40FC-A457-295F0CFC03B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xmlns="" id="{F19F4336-B909-415A-BCE3-6A0F76B732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xmlns="" id="{6FE00877-3256-458E-9B3A-3F869A4F3F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xmlns="" id="{CE2185C5-76B7-4CC1-A745-1D3034DD093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xmlns="" id="{FFDBC434-547F-4CC8-BA46-3D923A3B627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xmlns="" id="{0EDBE966-781E-4FD5-879A-DC30A9D394D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26284"/>
              <a:ext cx="14192" cy="14097"/>
            </a:xfrm>
            <a:custGeom>
              <a:avLst/>
              <a:gdLst>
                <a:gd name="connsiteX0" fmla="*/ 14192 w 14192"/>
                <a:gd name="connsiteY0" fmla="*/ 7049 h 14097"/>
                <a:gd name="connsiteX1" fmla="*/ 7144 w 14192"/>
                <a:gd name="connsiteY1" fmla="*/ 14097 h 14097"/>
                <a:gd name="connsiteX2" fmla="*/ 0 w 14192"/>
                <a:gd name="connsiteY2" fmla="*/ 7049 h 14097"/>
                <a:gd name="connsiteX3" fmla="*/ 7049 w 14192"/>
                <a:gd name="connsiteY3" fmla="*/ 0 h 14097"/>
                <a:gd name="connsiteX4" fmla="*/ 14192 w 14192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xmlns="" id="{2D88EF18-F6A8-454C-A981-4F6B9C1714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2628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xmlns="" id="{742458A4-3F05-4AB4-AF90-E6B4805168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xmlns="" id="{0331905E-1BB6-430D-93F3-A8738005DA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xmlns="" id="{BC9F6DD0-41A8-40E5-B43D-216E10FCA7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xmlns="" id="{D72703C6-192A-4E20-A68A-51B8520865B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12628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8 w 14097"/>
                <a:gd name="connsiteY1" fmla="*/ 14097 h 14097"/>
                <a:gd name="connsiteX2" fmla="*/ 0 w 14097"/>
                <a:gd name="connsiteY2" fmla="*/ 7049 h 14097"/>
                <a:gd name="connsiteX3" fmla="*/ 7048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xmlns="" id="{4BD0D36A-8DA6-4E23-BA33-636C46D8B0F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2628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xmlns="" id="{CB0CB789-7F42-4F5E-A1BD-5448A912F2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18543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xmlns="" id="{33931530-8302-40C2-86F2-AB7C218B734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xmlns="" id="{566B73B7-1CC2-4BBD-83EA-A44D8EA139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xmlns="" id="{30D7D614-EF2E-4292-A9D8-1EFC792AE36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xmlns="" id="{CBC494E4-7170-4DA3-B449-1808D65EFDC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xmlns="" id="{57AB0BA6-5C21-4E55-816A-9E176CE9EF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18543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xmlns="" id="{77438FB5-A6AC-4458-ADB3-4E33DB293F0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18543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xmlns="" id="{222EA6E6-E697-4F48-83FE-F9343B45E1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24467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xmlns="" id="{63C57DCA-1B60-4DA8-98C7-8CB53E55E6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244677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xmlns="" id="{F3E3D933-D3E4-4F08-A664-7B06D6DB94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xmlns="" id="{3B9418AA-9F86-4842-B4CC-49EBA6BB1F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xmlns="" id="{55E8B300-9471-4490-80AB-F7B2E7C4250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xmlns="" id="{8D21A337-7CED-4EBE-B210-FBF29DB8C3E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24467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xmlns="" id="{8E577481-070B-4CAE-AD34-992EB80942B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244677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xmlns="" id="{42491116-8AD8-46B4-8C53-22DCF9FF6A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03829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xmlns="" id="{13C0708D-E145-4B9A-939A-2FA2F1C49C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xmlns="" id="{4BD4D3D9-05D7-49A5-84A1-17A1CF4425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xmlns="" id="{FEC6EE98-9209-449E-A0F1-B2A6260E39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xmlns="" id="{0EE949D3-44D1-440A-ACBB-91F40C926B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xmlns="" id="{907ED523-344D-4E06-B565-859C9D50F9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xmlns="" id="{DE03B495-0A53-429C-AEC5-311E04B68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xmlns="" id="{B04398FF-9AF7-43CF-810A-4BC23CA84E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363074"/>
              <a:ext cx="14192" cy="14097"/>
            </a:xfrm>
            <a:custGeom>
              <a:avLst/>
              <a:gdLst>
                <a:gd name="connsiteX0" fmla="*/ 14192 w 14192"/>
                <a:gd name="connsiteY0" fmla="*/ 7048 h 14097"/>
                <a:gd name="connsiteX1" fmla="*/ 7144 w 14192"/>
                <a:gd name="connsiteY1" fmla="*/ 14097 h 14097"/>
                <a:gd name="connsiteX2" fmla="*/ 0 w 14192"/>
                <a:gd name="connsiteY2" fmla="*/ 7048 h 14097"/>
                <a:gd name="connsiteX3" fmla="*/ 7049 w 14192"/>
                <a:gd name="connsiteY3" fmla="*/ 0 h 14097"/>
                <a:gd name="connsiteX4" fmla="*/ 14192 w 14192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7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xmlns="" id="{A8F1F240-FF39-464C-8197-9D5DFABBC82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xmlns="" id="{21E723E5-864D-4EBB-89EA-0E4AF32163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xmlns="" id="{6BCB0F17-77D7-41C6-BC1C-A6AD4D3310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xmlns="" id="{CB258D1D-6940-4340-9738-BC048CCCAA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xmlns="" id="{23124E64-1A58-4DF4-AC72-0ACBDA038A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363074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8 w 14097"/>
                <a:gd name="connsiteY1" fmla="*/ 14097 h 14097"/>
                <a:gd name="connsiteX2" fmla="*/ 0 w 14097"/>
                <a:gd name="connsiteY2" fmla="*/ 7048 h 14097"/>
                <a:gd name="connsiteX3" fmla="*/ 7048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xmlns="" id="{1CE7AB58-01AB-4656-81CF-A6A8392E043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xmlns="" id="{966CA2ED-DE92-4ABA-B2D1-0232E7F1DBA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2222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xmlns="" id="{30FC840A-9B3F-46DA-BC3A-596AC1BD47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xmlns="" id="{7C380F78-C816-4655-97AC-D8A4BA286CE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xmlns="" id="{F6D8E1BB-7FEA-4658-8C87-ABBEAAA6776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xmlns="" id="{6CA42073-90E7-490D-AAFA-99603A9032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xmlns="" id="{B83CFF6E-1F8A-4146-9C0B-B45589240F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xmlns="" id="{4530D7DB-2632-43D3-A3C2-53BE249293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xmlns="" id="{7D217308-2829-434D-8543-E9892A02C6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067039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6953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xmlns="" id="{77FB765B-E219-467A-88AF-85C4A2A8F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xmlns="" id="{74046EEC-8D4A-49EB-A1C1-681A726F00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9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xmlns="" id="{ED18033A-F942-4871-BE81-EE9A3F205C4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xmlns="" id="{28A8B29B-51AE-4A99-9228-65021721853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6953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048" y="0"/>
                    <a:pt x="6953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xmlns="" id="{2499EA92-CAAC-42B7-B443-CB2FCBEB46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067039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xmlns="" id="{41591ED4-E244-4FCB-B4ED-B2FD4ACB27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26281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xmlns="" id="{EB72FE3F-3655-4893-80BF-285CD07394E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xmlns="" id="{E6ADF6AF-1741-4C8D-96A4-33F7903E6E9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xmlns="" id="{78D2F5E2-A1E6-468B-A628-2D36E2C143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xmlns="" id="{0D975E45-086F-458B-AB7C-A0EFFE80B5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26281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xmlns="" id="{1276D1C8-4E1D-48B6-8881-6CDC8D000A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2628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xmlns="" id="{E5B5BC7C-2D39-4010-8E32-DF9DF201D9F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185433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xmlns="" id="{DA0686BE-D0C9-4636-9C17-FEE8FEC5E36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xmlns="" id="{6DFE484B-8CFA-4824-8621-1FE446A3FC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xmlns="" id="{5B79443C-AF12-4943-ACD4-171FB422B9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638348E3-4F3D-4FA7-B029-C6B894FFA2A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18543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xmlns="" id="{6CA5CAC1-5213-4DCA-8371-75A55BC31D9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185432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805D5A1A-3E18-4266-8526-F8B57411D6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244676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xmlns="" id="{E887493C-21D0-4ED2-8685-92B45D3DFFD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9126D9D7-38B7-4EEA-85C2-4E98990B69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xmlns="" id="{3F21A9FB-8834-48F8-8D50-EF12901C594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xmlns="" id="{8F66BB07-AC73-40E1-9E4B-89DB40D271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244676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xmlns="" id="{24FD23C3-292A-41CC-A381-D78BD15F03F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24467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xmlns="" id="{72ADCD5F-D271-4096-9F29-F41829A7113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03829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xmlns="" id="{411C0FE5-30EE-45E9-A8FB-C595B65339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xmlns="" id="{FF3E45E5-D957-4A44-862C-F015D19B1B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xmlns="" id="{704638AF-9BD8-47CD-A905-0DE2CDBEF69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xmlns="" id="{12741B7D-D80B-45D2-AA14-2FAF9049DF6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xmlns="" id="{F627F620-C05F-4AD5-A7FE-7B3CB91521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03829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xmlns="" id="{9D8B6BB9-6F21-4660-8A7A-C716C7C5335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363072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xmlns="" id="{E6989573-9BC0-4622-B9E3-B32B8257A14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xmlns="" id="{A69A9AC5-1B70-4AE9-B02E-7DF8FB84F35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xmlns="" id="{487449A6-72D9-4C14-9652-839AB1F395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xmlns="" id="{3C106DF8-941B-443E-8D35-14580031ED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363072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xmlns="" id="{D94FA74D-875A-4D64-8516-D6472DF8E6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363074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xmlns="" id="{C8481730-7181-4C8C-B9C6-A115B266AA4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69" y="342222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xmlns="" id="{88C392FA-C134-4BFF-9F8C-51A4E7C0158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xmlns="" id="{CE26F0F7-97F7-452D-A36A-AAC7B2A4813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5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xmlns="" id="{B69B4080-EFEF-469E-A2CF-F09BF46E13D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14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xmlns="" id="{10594B20-967B-49FE-B5AA-055B9B4D08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0" y="342222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xmlns="" id="{034CF273-6651-4A1F-A61D-3C4C38540A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0" y="34222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xmlns="" id="{265D617A-DD6E-45D0-A857-1FA67A859E2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481374"/>
              <a:ext cx="14192" cy="14096"/>
            </a:xfrm>
            <a:custGeom>
              <a:avLst/>
              <a:gdLst>
                <a:gd name="connsiteX0" fmla="*/ 14192 w 14192"/>
                <a:gd name="connsiteY0" fmla="*/ 7049 h 14096"/>
                <a:gd name="connsiteX1" fmla="*/ 7144 w 14192"/>
                <a:gd name="connsiteY1" fmla="*/ 14097 h 14096"/>
                <a:gd name="connsiteX2" fmla="*/ 0 w 14192"/>
                <a:gd name="connsiteY2" fmla="*/ 7049 h 14096"/>
                <a:gd name="connsiteX3" fmla="*/ 7049 w 14192"/>
                <a:gd name="connsiteY3" fmla="*/ 0 h 14096"/>
                <a:gd name="connsiteX4" fmla="*/ 14192 w 14192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9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1049"/>
                    <a:pt x="0" y="7049"/>
                  </a:cubicBezTo>
                  <a:cubicBezTo>
                    <a:pt x="0" y="3048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xmlns="" id="{6D89D47D-A693-44DC-AC42-A1160FC076B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xmlns="" id="{BBA31854-BF75-4B5B-A53E-83969582A19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xmlns="" id="{5CCE3318-9293-4DC5-874D-BA3D9740A6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xmlns="" id="{C8943C9A-6524-4391-BA91-577E9387690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xmlns="" id="{FA5BCF91-A6C2-4D77-A46D-2CDDB2B957C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481374"/>
              <a:ext cx="14097" cy="14097"/>
            </a:xfrm>
            <a:custGeom>
              <a:avLst/>
              <a:gdLst>
                <a:gd name="connsiteX0" fmla="*/ 14097 w 14097"/>
                <a:gd name="connsiteY0" fmla="*/ 7049 h 14097"/>
                <a:gd name="connsiteX1" fmla="*/ 7049 w 14097"/>
                <a:gd name="connsiteY1" fmla="*/ 14097 h 14097"/>
                <a:gd name="connsiteX2" fmla="*/ 0 w 14097"/>
                <a:gd name="connsiteY2" fmla="*/ 7049 h 14097"/>
                <a:gd name="connsiteX3" fmla="*/ 7049 w 14097"/>
                <a:gd name="connsiteY3" fmla="*/ 0 h 14097"/>
                <a:gd name="connsiteX4" fmla="*/ 14097 w 14097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xmlns="" id="{1B0F6AB4-0997-4592-9B07-B68CE187B42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xmlns="" id="{1E9376A0-F2E0-40BF-A7AF-7281D03DB57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4062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xmlns="" id="{4B70BEE1-4670-4B82-9F9A-FB429F39E2E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xmlns="" id="{68BDF49E-A29D-43A3-ADC2-292F13A6403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23640357-1323-426E-A930-AAAAEA4DBE1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xmlns="" id="{96455028-161D-4127-84C7-6CD1A59FEAA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xmlns="" id="{F5C55F12-4E33-4861-BC5C-AFAAF7FB2F4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540620"/>
              <a:ext cx="14097" cy="14097"/>
            </a:xfrm>
            <a:custGeom>
              <a:avLst/>
              <a:gdLst>
                <a:gd name="connsiteX0" fmla="*/ 14097 w 14097"/>
                <a:gd name="connsiteY0" fmla="*/ 7048 h 14097"/>
                <a:gd name="connsiteX1" fmla="*/ 7049 w 14097"/>
                <a:gd name="connsiteY1" fmla="*/ 14097 h 14097"/>
                <a:gd name="connsiteX2" fmla="*/ 0 w 14097"/>
                <a:gd name="connsiteY2" fmla="*/ 7048 h 14097"/>
                <a:gd name="connsiteX3" fmla="*/ 7049 w 14097"/>
                <a:gd name="connsiteY3" fmla="*/ 0 h 14097"/>
                <a:gd name="connsiteX4" fmla="*/ 14097 w 14097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xmlns="" id="{3DD6BCB5-D63E-4BBF-B515-70C0C83EDC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4062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xmlns="" id="{08278678-2A88-439F-9B8A-4E3E9393F2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8" y="359977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xmlns="" id="{964112BE-9D58-4AD2-A692-79F9427103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xmlns="" id="{A9CF0441-58DE-4E28-8E5C-126D211F28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3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xmlns="" id="{3BAF3616-0977-4425-8BD9-B93402312FB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xmlns="" id="{872139E9-93A3-4FDC-ABCD-72F0921B0C1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xmlns="" id="{AE1ABCDC-D281-4CD9-BA2E-DE75832359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59977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xmlns="" id="{6A120167-EDEF-476B-9620-EFAB20A8965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59977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xmlns="" id="{5E38E078-6B4E-4E7E-A2E1-2CDCA24C14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7" y="3659014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xmlns="" id="{9874C169-1379-4BB9-B9D5-B5C5C192F60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2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xmlns="" id="{6BB2BAFF-571B-4F2D-AFCF-50B0527D807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2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xmlns="" id="{08C1BC9C-490F-425D-9A82-1F4C4C57CF2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xmlns="" id="{C5635565-E926-497B-829C-C9A0816D311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8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xmlns="" id="{7E4C3011-7CDA-40C2-A63F-BBDB516A9A2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3" y="3659014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xmlns="" id="{E7C32FB7-1501-4F32-8ED5-6EEC59A0B41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4" y="365901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xmlns="" id="{B47CC0E0-9DAE-41FA-BF39-E79CA9184AD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39" y="3718165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xmlns="" id="{D1F043F8-C1BF-4524-ADA5-A0E4626A9D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xmlns="" id="{0270DE89-1451-45FA-AAD7-075903153E1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4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xmlns="" id="{5E42FDF2-4845-4CB0-AA21-8D8696670B5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7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xmlns="" id="{8109337A-A85F-41A9-9C68-78D92FE3E63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29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xmlns="" id="{08DCBFAA-2E4E-43F2-AA2B-7EA9AABFA53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74" y="3718165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8 w 14097"/>
                <a:gd name="connsiteY1" fmla="*/ 14097 h 14096"/>
                <a:gd name="connsiteX2" fmla="*/ 0 w 14097"/>
                <a:gd name="connsiteY2" fmla="*/ 7048 h 14096"/>
                <a:gd name="connsiteX3" fmla="*/ 7048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xmlns="" id="{ACCD4818-6768-4959-80E4-01320FBF83D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25" y="3718165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xmlns="" id="{425C745A-3D68-4FDD-8AC0-2108790357F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34040" y="3777410"/>
              <a:ext cx="14192" cy="14096"/>
            </a:xfrm>
            <a:custGeom>
              <a:avLst/>
              <a:gdLst>
                <a:gd name="connsiteX0" fmla="*/ 14192 w 14192"/>
                <a:gd name="connsiteY0" fmla="*/ 7048 h 14096"/>
                <a:gd name="connsiteX1" fmla="*/ 7144 w 14192"/>
                <a:gd name="connsiteY1" fmla="*/ 14097 h 14096"/>
                <a:gd name="connsiteX2" fmla="*/ 0 w 14192"/>
                <a:gd name="connsiteY2" fmla="*/ 7048 h 14096"/>
                <a:gd name="connsiteX3" fmla="*/ 7049 w 14192"/>
                <a:gd name="connsiteY3" fmla="*/ 0 h 14096"/>
                <a:gd name="connsiteX4" fmla="*/ 14192 w 14192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192" h="14096">
                  <a:moveTo>
                    <a:pt x="14192" y="7048"/>
                  </a:moveTo>
                  <a:cubicBezTo>
                    <a:pt x="14192" y="10954"/>
                    <a:pt x="11049" y="14097"/>
                    <a:pt x="7144" y="14097"/>
                  </a:cubicBezTo>
                  <a:cubicBezTo>
                    <a:pt x="3239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192" y="3143"/>
                    <a:pt x="14192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xmlns="" id="{DD391178-5CDC-4778-954B-18736CDD42B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793285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xmlns="" id="{9E8FF74A-6757-4C53-A6D1-36F53A32BC0C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852436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xmlns="" id="{0CC4532A-EE58-4836-BB09-3194649C6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11683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xmlns="" id="{34127B9E-133A-4FD1-8B79-637A075AD36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970835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xmlns="" id="{C28D38FE-90F1-494D-8F0E-D89754E0FED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30082" y="3777410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9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9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B1F56C68-072F-4641-BD31-AE2004B3AFD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089231" y="3777408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xmlns="" id="{4AF48276-EC6D-4EDF-889C-0563E3CB9B1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481374"/>
              <a:ext cx="14097" cy="14096"/>
            </a:xfrm>
            <a:custGeom>
              <a:avLst/>
              <a:gdLst>
                <a:gd name="connsiteX0" fmla="*/ 14097 w 14097"/>
                <a:gd name="connsiteY0" fmla="*/ 7049 h 14096"/>
                <a:gd name="connsiteX1" fmla="*/ 7049 w 14097"/>
                <a:gd name="connsiteY1" fmla="*/ 14097 h 14096"/>
                <a:gd name="connsiteX2" fmla="*/ 0 w 14097"/>
                <a:gd name="connsiteY2" fmla="*/ 7049 h 14096"/>
                <a:gd name="connsiteX3" fmla="*/ 7049 w 14097"/>
                <a:gd name="connsiteY3" fmla="*/ 0 h 14096"/>
                <a:gd name="connsiteX4" fmla="*/ 14097 w 14097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xmlns="" id="{FEE0A97C-ACEF-4CFB-9FE8-274FDE2AFC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xmlns="" id="{DE8458C7-22DF-4601-8120-10512404439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9 w 14096"/>
                <a:gd name="connsiteY1" fmla="*/ 14097 h 14096"/>
                <a:gd name="connsiteX2" fmla="*/ 0 w 14096"/>
                <a:gd name="connsiteY2" fmla="*/ 7049 h 14096"/>
                <a:gd name="connsiteX3" fmla="*/ 7049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xmlns="" id="{3BECAF46-FC46-41BB-92D3-CFA21AA1AB6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xmlns="" id="{009FE3E6-49D5-4C5C-8C2E-E31E5F517FB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481374"/>
              <a:ext cx="14096" cy="14096"/>
            </a:xfrm>
            <a:custGeom>
              <a:avLst/>
              <a:gdLst>
                <a:gd name="connsiteX0" fmla="*/ 14097 w 14096"/>
                <a:gd name="connsiteY0" fmla="*/ 7049 h 14096"/>
                <a:gd name="connsiteX1" fmla="*/ 7048 w 14096"/>
                <a:gd name="connsiteY1" fmla="*/ 14097 h 14096"/>
                <a:gd name="connsiteX2" fmla="*/ 0 w 14096"/>
                <a:gd name="connsiteY2" fmla="*/ 7049 h 14096"/>
                <a:gd name="connsiteX3" fmla="*/ 7048 w 14096"/>
                <a:gd name="connsiteY3" fmla="*/ 0 h 14096"/>
                <a:gd name="connsiteX4" fmla="*/ 14097 w 14096"/>
                <a:gd name="connsiteY4" fmla="*/ 7049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9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9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xmlns="" id="{D557A84F-10E2-4C72-A184-33B59DFE449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481373"/>
              <a:ext cx="14096" cy="14097"/>
            </a:xfrm>
            <a:custGeom>
              <a:avLst/>
              <a:gdLst>
                <a:gd name="connsiteX0" fmla="*/ 14097 w 14096"/>
                <a:gd name="connsiteY0" fmla="*/ 7049 h 14097"/>
                <a:gd name="connsiteX1" fmla="*/ 7048 w 14096"/>
                <a:gd name="connsiteY1" fmla="*/ 14097 h 14097"/>
                <a:gd name="connsiteX2" fmla="*/ 0 w 14096"/>
                <a:gd name="connsiteY2" fmla="*/ 7049 h 14097"/>
                <a:gd name="connsiteX3" fmla="*/ 7048 w 14096"/>
                <a:gd name="connsiteY3" fmla="*/ 0 h 14097"/>
                <a:gd name="connsiteX4" fmla="*/ 14097 w 14096"/>
                <a:gd name="connsiteY4" fmla="*/ 7049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9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9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xmlns="" id="{0E0B479C-AA44-4EF3-9A6A-03559B5173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40622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F71F7D4-D7FF-49FE-B9D1-97BA696D011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40623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xmlns="" id="{0A6BABC6-A1FA-484B-BAB8-1EC8EE2CF41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406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xmlns="" id="{1D20E132-D22A-4DAE-BEE1-EB3492FC078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4062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5" name="Freeform: Shape 164">
              <a:extLst>
                <a:ext uri="{FF2B5EF4-FFF2-40B4-BE49-F238E27FC236}">
                  <a16:creationId xmlns:a16="http://schemas.microsoft.com/office/drawing/2014/main" xmlns="" id="{DA704EA7-289B-4288-998E-305267B5AC2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4063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6" name="Freeform: Shape 165">
              <a:extLst>
                <a:ext uri="{FF2B5EF4-FFF2-40B4-BE49-F238E27FC236}">
                  <a16:creationId xmlns:a16="http://schemas.microsoft.com/office/drawing/2014/main" xmlns="" id="{9EAC234A-BE8D-43E4-BFE0-4C187A480C4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40631"/>
              <a:ext cx="14096" cy="14097"/>
            </a:xfrm>
            <a:custGeom>
              <a:avLst/>
              <a:gdLst>
                <a:gd name="connsiteX0" fmla="*/ 14097 w 14096"/>
                <a:gd name="connsiteY0" fmla="*/ 7048 h 14097"/>
                <a:gd name="connsiteX1" fmla="*/ 7048 w 14096"/>
                <a:gd name="connsiteY1" fmla="*/ 14097 h 14097"/>
                <a:gd name="connsiteX2" fmla="*/ 0 w 14096"/>
                <a:gd name="connsiteY2" fmla="*/ 7048 h 14097"/>
                <a:gd name="connsiteX3" fmla="*/ 7048 w 14096"/>
                <a:gd name="connsiteY3" fmla="*/ 0 h 14097"/>
                <a:gd name="connsiteX4" fmla="*/ 14097 w 14096"/>
                <a:gd name="connsiteY4" fmla="*/ 7048 h 14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7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7" name="Freeform: Shape 166">
              <a:extLst>
                <a:ext uri="{FF2B5EF4-FFF2-40B4-BE49-F238E27FC236}">
                  <a16:creationId xmlns:a16="http://schemas.microsoft.com/office/drawing/2014/main" xmlns="" id="{70BB83A3-F7A7-4017-AACE-5F8CCF94E5A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599781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8" name="Freeform: Shape 167">
              <a:extLst>
                <a:ext uri="{FF2B5EF4-FFF2-40B4-BE49-F238E27FC236}">
                  <a16:creationId xmlns:a16="http://schemas.microsoft.com/office/drawing/2014/main" xmlns="" id="{913F101A-DB2B-4CC2-99D3-97A22E3842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9" name="Freeform: Shape 168">
              <a:extLst>
                <a:ext uri="{FF2B5EF4-FFF2-40B4-BE49-F238E27FC236}">
                  <a16:creationId xmlns:a16="http://schemas.microsoft.com/office/drawing/2014/main" xmlns="" id="{3C6D55D4-D22B-4295-ACDE-0DBAE2E46B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0" name="Freeform: Shape 169">
              <a:extLst>
                <a:ext uri="{FF2B5EF4-FFF2-40B4-BE49-F238E27FC236}">
                  <a16:creationId xmlns:a16="http://schemas.microsoft.com/office/drawing/2014/main" xmlns="" id="{A88C1128-2B70-419A-9034-DE6C9C02C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599781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1" name="Freeform: Shape 170">
              <a:extLst>
                <a:ext uri="{FF2B5EF4-FFF2-40B4-BE49-F238E27FC236}">
                  <a16:creationId xmlns:a16="http://schemas.microsoft.com/office/drawing/2014/main" xmlns="" id="{ABC10DB9-73CF-48BB-81A2-73F4678CAFC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599780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2" name="Freeform: Shape 171">
              <a:extLst>
                <a:ext uri="{FF2B5EF4-FFF2-40B4-BE49-F238E27FC236}">
                  <a16:creationId xmlns:a16="http://schemas.microsoft.com/office/drawing/2014/main" xmlns="" id="{88125E58-430D-4811-BF81-370A029CAE6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59978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3" name="Freeform: Shape 172">
              <a:extLst>
                <a:ext uri="{FF2B5EF4-FFF2-40B4-BE49-F238E27FC236}">
                  <a16:creationId xmlns:a16="http://schemas.microsoft.com/office/drawing/2014/main" xmlns="" id="{8CD306F6-A0CA-4FD8-AF06-51B8614438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659026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4" name="Freeform: Shape 173">
              <a:extLst>
                <a:ext uri="{FF2B5EF4-FFF2-40B4-BE49-F238E27FC236}">
                  <a16:creationId xmlns:a16="http://schemas.microsoft.com/office/drawing/2014/main" xmlns="" id="{0BEE954A-C095-4EA0-A660-158883C55B7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5" name="Freeform: Shape 174">
              <a:extLst>
                <a:ext uri="{FF2B5EF4-FFF2-40B4-BE49-F238E27FC236}">
                  <a16:creationId xmlns:a16="http://schemas.microsoft.com/office/drawing/2014/main" xmlns="" id="{B013A2A3-ADD2-412F-AAE5-7CD2707690A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6" name="Freeform: Shape 175">
              <a:extLst>
                <a:ext uri="{FF2B5EF4-FFF2-40B4-BE49-F238E27FC236}">
                  <a16:creationId xmlns:a16="http://schemas.microsoft.com/office/drawing/2014/main" xmlns="" id="{2096985A-C23C-411E-99A9-9A7CD103F14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7" name="Freeform: Shape 176">
              <a:extLst>
                <a:ext uri="{FF2B5EF4-FFF2-40B4-BE49-F238E27FC236}">
                  <a16:creationId xmlns:a16="http://schemas.microsoft.com/office/drawing/2014/main" xmlns="" id="{09363059-F563-492E-8262-45E3D2FBDE9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8" name="Freeform: Shape 177">
              <a:extLst>
                <a:ext uri="{FF2B5EF4-FFF2-40B4-BE49-F238E27FC236}">
                  <a16:creationId xmlns:a16="http://schemas.microsoft.com/office/drawing/2014/main" xmlns="" id="{51BF16AB-D65B-4E1C-B173-81C328FFDA2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65902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xmlns="" id="{A0B43630-5342-45D2-9B5C-CB51E55F5A6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6" y="3718177"/>
              <a:ext cx="14097" cy="14096"/>
            </a:xfrm>
            <a:custGeom>
              <a:avLst/>
              <a:gdLst>
                <a:gd name="connsiteX0" fmla="*/ 14097 w 14097"/>
                <a:gd name="connsiteY0" fmla="*/ 7048 h 14096"/>
                <a:gd name="connsiteX1" fmla="*/ 7049 w 14097"/>
                <a:gd name="connsiteY1" fmla="*/ 14097 h 14096"/>
                <a:gd name="connsiteX2" fmla="*/ 0 w 14097"/>
                <a:gd name="connsiteY2" fmla="*/ 7048 h 14096"/>
                <a:gd name="connsiteX3" fmla="*/ 7049 w 14097"/>
                <a:gd name="connsiteY3" fmla="*/ 0 h 14096"/>
                <a:gd name="connsiteX4" fmla="*/ 14097 w 14097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0" name="Freeform: Shape 179">
              <a:extLst>
                <a:ext uri="{FF2B5EF4-FFF2-40B4-BE49-F238E27FC236}">
                  <a16:creationId xmlns:a16="http://schemas.microsoft.com/office/drawing/2014/main" xmlns="" id="{FD905CCB-CED8-4D6A-B990-655BE1A9080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7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1" name="Freeform: Shape 180">
              <a:extLst>
                <a:ext uri="{FF2B5EF4-FFF2-40B4-BE49-F238E27FC236}">
                  <a16:creationId xmlns:a16="http://schemas.microsoft.com/office/drawing/2014/main" xmlns="" id="{272304FB-F275-4403-A6C6-A700AEB91B7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7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9 w 14096"/>
                <a:gd name="connsiteY1" fmla="*/ 14097 h 14096"/>
                <a:gd name="connsiteX2" fmla="*/ 0 w 14096"/>
                <a:gd name="connsiteY2" fmla="*/ 7048 h 14096"/>
                <a:gd name="connsiteX3" fmla="*/ 7049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9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9" y="0"/>
                  </a:cubicBezTo>
                  <a:cubicBezTo>
                    <a:pt x="10859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2" name="Freeform: Shape 181">
              <a:extLst>
                <a:ext uri="{FF2B5EF4-FFF2-40B4-BE49-F238E27FC236}">
                  <a16:creationId xmlns:a16="http://schemas.microsoft.com/office/drawing/2014/main" xmlns="" id="{AF715F42-4E51-429B-A679-D796E245593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2" y="3718177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3" name="Freeform: Shape 182">
              <a:extLst>
                <a:ext uri="{FF2B5EF4-FFF2-40B4-BE49-F238E27FC236}">
                  <a16:creationId xmlns:a16="http://schemas.microsoft.com/office/drawing/2014/main" xmlns="" id="{01D0433E-3F3B-4F4D-AD93-240E922B38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68" y="3718172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858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4" name="Freeform: Shape 183">
              <a:extLst>
                <a:ext uri="{FF2B5EF4-FFF2-40B4-BE49-F238E27FC236}">
                  <a16:creationId xmlns:a16="http://schemas.microsoft.com/office/drawing/2014/main" xmlns="" id="{6D0C5440-E57C-453A-BA9E-04D690676E2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17" y="3718176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54"/>
                    <a:pt x="10954" y="14097"/>
                    <a:pt x="7048" y="14097"/>
                  </a:cubicBezTo>
                  <a:cubicBezTo>
                    <a:pt x="3143" y="14097"/>
                    <a:pt x="0" y="10954"/>
                    <a:pt x="0" y="7048"/>
                  </a:cubicBezTo>
                  <a:cubicBezTo>
                    <a:pt x="0" y="3143"/>
                    <a:pt x="3143" y="0"/>
                    <a:pt x="7048" y="0"/>
                  </a:cubicBezTo>
                  <a:cubicBezTo>
                    <a:pt x="10954" y="0"/>
                    <a:pt x="14097" y="3143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5" name="Freeform: Shape 184">
              <a:extLst>
                <a:ext uri="{FF2B5EF4-FFF2-40B4-BE49-F238E27FC236}">
                  <a16:creationId xmlns:a16="http://schemas.microsoft.com/office/drawing/2014/main" xmlns="" id="{6B7E2CF9-B31E-4124-BBF7-2C6D4AC0A55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48472" y="3777419"/>
              <a:ext cx="14097" cy="14099"/>
            </a:xfrm>
            <a:custGeom>
              <a:avLst/>
              <a:gdLst>
                <a:gd name="connsiteX0" fmla="*/ 14097 w 14097"/>
                <a:gd name="connsiteY0" fmla="*/ 7051 h 14099"/>
                <a:gd name="connsiteX1" fmla="*/ 7049 w 14097"/>
                <a:gd name="connsiteY1" fmla="*/ 14099 h 14099"/>
                <a:gd name="connsiteX2" fmla="*/ 0 w 14097"/>
                <a:gd name="connsiteY2" fmla="*/ 7051 h 14099"/>
                <a:gd name="connsiteX3" fmla="*/ 7049 w 14097"/>
                <a:gd name="connsiteY3" fmla="*/ 2 h 14099"/>
                <a:gd name="connsiteX4" fmla="*/ 14097 w 14097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7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6" name="Freeform: Shape 185">
              <a:extLst>
                <a:ext uri="{FF2B5EF4-FFF2-40B4-BE49-F238E27FC236}">
                  <a16:creationId xmlns:a16="http://schemas.microsoft.com/office/drawing/2014/main" xmlns="" id="{AF0938E3-CCFE-4C6B-A2E2-BD4242ACEA7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07622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7" name="Freeform: Shape 186">
              <a:extLst>
                <a:ext uri="{FF2B5EF4-FFF2-40B4-BE49-F238E27FC236}">
                  <a16:creationId xmlns:a16="http://schemas.microsoft.com/office/drawing/2014/main" xmlns="" id="{FEDDB9A1-5385-42C9-A6A2-C7BEE985E97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266868" y="377741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9 w 14096"/>
                <a:gd name="connsiteY1" fmla="*/ 14099 h 14099"/>
                <a:gd name="connsiteX2" fmla="*/ 0 w 14096"/>
                <a:gd name="connsiteY2" fmla="*/ 7051 h 14099"/>
                <a:gd name="connsiteX3" fmla="*/ 7049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9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9" y="2"/>
                  </a:cubicBezTo>
                  <a:cubicBezTo>
                    <a:pt x="10859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8" name="Freeform: Shape 187">
              <a:extLst>
                <a:ext uri="{FF2B5EF4-FFF2-40B4-BE49-F238E27FC236}">
                  <a16:creationId xmlns:a16="http://schemas.microsoft.com/office/drawing/2014/main" xmlns="" id="{0BD6B00B-9F3C-4EAA-9AA6-9CEDAF744C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26024" y="3777383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954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9" name="Freeform: Shape 188">
              <a:extLst>
                <a:ext uri="{FF2B5EF4-FFF2-40B4-BE49-F238E27FC236}">
                  <a16:creationId xmlns:a16="http://schemas.microsoft.com/office/drawing/2014/main" xmlns="" id="{453445DE-2B52-40A9-80AB-67044FD596B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5287" y="3777429"/>
              <a:ext cx="14096" cy="14099"/>
            </a:xfrm>
            <a:custGeom>
              <a:avLst/>
              <a:gdLst>
                <a:gd name="connsiteX0" fmla="*/ 14097 w 14096"/>
                <a:gd name="connsiteY0" fmla="*/ 7051 h 14099"/>
                <a:gd name="connsiteX1" fmla="*/ 7048 w 14096"/>
                <a:gd name="connsiteY1" fmla="*/ 14099 h 14099"/>
                <a:gd name="connsiteX2" fmla="*/ 0 w 14096"/>
                <a:gd name="connsiteY2" fmla="*/ 7051 h 14099"/>
                <a:gd name="connsiteX3" fmla="*/ 7048 w 14096"/>
                <a:gd name="connsiteY3" fmla="*/ 2 h 14099"/>
                <a:gd name="connsiteX4" fmla="*/ 14097 w 14096"/>
                <a:gd name="connsiteY4" fmla="*/ 7051 h 140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9">
                  <a:moveTo>
                    <a:pt x="14097" y="7051"/>
                  </a:moveTo>
                  <a:cubicBezTo>
                    <a:pt x="14097" y="10956"/>
                    <a:pt x="10954" y="14099"/>
                    <a:pt x="7048" y="14099"/>
                  </a:cubicBezTo>
                  <a:cubicBezTo>
                    <a:pt x="3143" y="14099"/>
                    <a:pt x="0" y="10956"/>
                    <a:pt x="0" y="7051"/>
                  </a:cubicBezTo>
                  <a:cubicBezTo>
                    <a:pt x="0" y="3145"/>
                    <a:pt x="3143" y="2"/>
                    <a:pt x="7048" y="2"/>
                  </a:cubicBezTo>
                  <a:cubicBezTo>
                    <a:pt x="10858" y="-93"/>
                    <a:pt x="14097" y="3145"/>
                    <a:pt x="14097" y="70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0" name="Freeform: Shape 189">
              <a:extLst>
                <a:ext uri="{FF2B5EF4-FFF2-40B4-BE49-F238E27FC236}">
                  <a16:creationId xmlns:a16="http://schemas.microsoft.com/office/drawing/2014/main" xmlns="" id="{CFA1A11A-4D6A-42C7-974F-ABA1541934C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444424" y="3777424"/>
              <a:ext cx="14096" cy="14096"/>
            </a:xfrm>
            <a:custGeom>
              <a:avLst/>
              <a:gdLst>
                <a:gd name="connsiteX0" fmla="*/ 14097 w 14096"/>
                <a:gd name="connsiteY0" fmla="*/ 7048 h 14096"/>
                <a:gd name="connsiteX1" fmla="*/ 7048 w 14096"/>
                <a:gd name="connsiteY1" fmla="*/ 14097 h 14096"/>
                <a:gd name="connsiteX2" fmla="*/ 0 w 14096"/>
                <a:gd name="connsiteY2" fmla="*/ 7048 h 14096"/>
                <a:gd name="connsiteX3" fmla="*/ 7048 w 14096"/>
                <a:gd name="connsiteY3" fmla="*/ 0 h 14096"/>
                <a:gd name="connsiteX4" fmla="*/ 14097 w 14096"/>
                <a:gd name="connsiteY4" fmla="*/ 7048 h 1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6" h="14096">
                  <a:moveTo>
                    <a:pt x="14097" y="7048"/>
                  </a:moveTo>
                  <a:cubicBezTo>
                    <a:pt x="14097" y="10941"/>
                    <a:pt x="10941" y="14097"/>
                    <a:pt x="7048" y="14097"/>
                  </a:cubicBezTo>
                  <a:cubicBezTo>
                    <a:pt x="3156" y="14097"/>
                    <a:pt x="0" y="10941"/>
                    <a:pt x="0" y="7048"/>
                  </a:cubicBezTo>
                  <a:cubicBezTo>
                    <a:pt x="0" y="3156"/>
                    <a:pt x="3156" y="0"/>
                    <a:pt x="7048" y="0"/>
                  </a:cubicBezTo>
                  <a:cubicBezTo>
                    <a:pt x="10941" y="0"/>
                    <a:pt x="14097" y="3156"/>
                    <a:pt x="14097" y="704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xmlns="" val="37422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4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84C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0BE579CF-FCEE-CA2F-E808-CC36471C756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3467" y="811785"/>
            <a:ext cx="10905066" cy="5234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95484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AB8C311F-7253-4AED-9701-7FC0708C41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FD073016-B734-483B-8953-5BADEE1451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038600" y="0"/>
            <a:ext cx="8157458" cy="6858000"/>
          </a:xfrm>
          <a:prstGeom prst="rect">
            <a:avLst/>
          </a:prstGeom>
          <a:gradFill>
            <a:gsLst>
              <a:gs pos="2000">
                <a:schemeClr val="accent1"/>
              </a:gs>
              <a:gs pos="78000">
                <a:schemeClr val="accent1">
                  <a:lumMod val="50000"/>
                </a:schemeClr>
              </a:gs>
              <a:gs pos="100000">
                <a:srgbClr val="000000">
                  <a:alpha val="85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90A7EAB6-59D3-4325-8DE6-E0CA4009CE5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flipH="1">
            <a:off x="4034537" y="1839884"/>
            <a:ext cx="8157460" cy="5017687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  <a:alpha val="30000"/>
                </a:schemeClr>
              </a:gs>
              <a:gs pos="100000">
                <a:srgbClr val="000000">
                  <a:alpha val="44000"/>
                </a:srgb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8D57A06-A426-446D-B02C-A2DC6B62E4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4063179" y="-33131"/>
            <a:ext cx="6857999" cy="6923403"/>
          </a:xfrm>
          <a:prstGeom prst="rect">
            <a:avLst/>
          </a:prstGeom>
          <a:gradFill>
            <a:gsLst>
              <a:gs pos="56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/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xmlns="" id="{BFA7F10D-AF63-7196-5419-E0E1E9D4AE82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208690"/>
            <a:ext cx="11277600" cy="4813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164716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c 5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18592014">
            <a:off x="3109564" y="704848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Kép 6" descr="A képen növény, kültéri, fa, virág látható"/>
          <p:cNvPicPr>
            <a:picLocks noChangeAspect="1"/>
          </p:cNvPicPr>
          <p:nvPr/>
        </p:nvPicPr>
        <p:blipFill rotWithShape="1">
          <a:blip r:embed="rId2" cstate="print"/>
          <a:srcRect t="7653" r="3" b="6315"/>
          <a:stretch>
            <a:fillRect/>
          </a:stretch>
        </p:blipFill>
        <p:spPr>
          <a:xfrm>
            <a:off x="4252394" y="2577601"/>
            <a:ext cx="7462838" cy="4280399"/>
          </a:xfrm>
          <a:custGeom>
            <a:avLst/>
            <a:gdLst/>
            <a:ahLst/>
            <a:cxnLst/>
            <a:rect l="l" t="t" r="r" b="b"/>
            <a:pathLst>
              <a:path w="7462838" h="4280399">
                <a:moveTo>
                  <a:pt x="3731419" y="0"/>
                </a:moveTo>
                <a:cubicBezTo>
                  <a:pt x="5792225" y="0"/>
                  <a:pt x="7462838" y="1670613"/>
                  <a:pt x="7462838" y="3731419"/>
                </a:cubicBezTo>
                <a:cubicBezTo>
                  <a:pt x="7462838" y="3828019"/>
                  <a:pt x="7459167" y="3923762"/>
                  <a:pt x="7451957" y="4018516"/>
                </a:cubicBezTo>
                <a:lnTo>
                  <a:pt x="7422046" y="4280399"/>
                </a:lnTo>
                <a:lnTo>
                  <a:pt x="40793" y="4280399"/>
                </a:lnTo>
                <a:lnTo>
                  <a:pt x="10881" y="4018516"/>
                </a:lnTo>
                <a:cubicBezTo>
                  <a:pt x="3671" y="3923762"/>
                  <a:pt x="0" y="3828019"/>
                  <a:pt x="0" y="3731419"/>
                </a:cubicBezTo>
                <a:cubicBezTo>
                  <a:pt x="0" y="1670613"/>
                  <a:pt x="1670614" y="0"/>
                  <a:pt x="3731419" y="0"/>
                </a:cubicBezTo>
                <a:close/>
              </a:path>
            </a:pathLst>
          </a:cu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60742" y="754840"/>
            <a:ext cx="4001034" cy="2757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</a:pPr>
            <a:r>
              <a:rPr lang="en-US" sz="6000" i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Tilia euchclora </a:t>
            </a:r>
            <a:endParaRPr lang="en-US" sz="6000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" name="Content Placeholder 8"/>
          <p:cNvSpPr>
            <a:spLocks noGrp="1"/>
          </p:cNvSpPr>
          <p:nvPr>
            <p:ph idx="1"/>
          </p:nvPr>
        </p:nvSpPr>
        <p:spPr>
          <a:xfrm>
            <a:off x="860742" y="3633690"/>
            <a:ext cx="4001034" cy="2099321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defTabSz="914400">
              <a:lnSpc>
                <a:spcPct val="90000"/>
              </a:lnSpc>
              <a:buNone/>
            </a:pPr>
            <a:r>
              <a:rPr lang="en-US" sz="24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Krími hárs</a:t>
            </a:r>
          </a:p>
        </p:txBody>
      </p:sp>
      <p:pic>
        <p:nvPicPr>
          <p:cNvPr id="5" name="Kép 4" descr="A képen növény, fa, kültéri, tölgy látható&#10;&#10;Automatikusan generált leírás"/>
          <p:cNvPicPr>
            <a:picLocks noChangeAspect="1"/>
          </p:cNvPicPr>
          <p:nvPr/>
        </p:nvPicPr>
        <p:blipFill rotWithShape="1">
          <a:blip r:embed="rId3" cstate="print"/>
          <a:srcRect t="15109" r="1" b="6060"/>
          <a:stretch>
            <a:fillRect/>
          </a:stretch>
        </p:blipFill>
        <p:spPr>
          <a:xfrm>
            <a:off x="8610600" y="10"/>
            <a:ext cx="3581400" cy="3769196"/>
          </a:xfrm>
          <a:custGeom>
            <a:avLst/>
            <a:gdLst/>
            <a:ahLst/>
            <a:cxnLst/>
            <a:rect l="l" t="t" r="r" b="b"/>
            <a:pathLst>
              <a:path w="3581400" h="3769206">
                <a:moveTo>
                  <a:pt x="366014" y="0"/>
                </a:moveTo>
                <a:lnTo>
                  <a:pt x="3581400" y="0"/>
                </a:lnTo>
                <a:lnTo>
                  <a:pt x="3581400" y="3507525"/>
                </a:lnTo>
                <a:lnTo>
                  <a:pt x="3442408" y="3574481"/>
                </a:lnTo>
                <a:cubicBezTo>
                  <a:pt x="3145957" y="3699869"/>
                  <a:pt x="2820025" y="3769206"/>
                  <a:pt x="2477898" y="3769206"/>
                </a:cubicBezTo>
                <a:cubicBezTo>
                  <a:pt x="1109392" y="3769206"/>
                  <a:pt x="0" y="2659814"/>
                  <a:pt x="0" y="1291308"/>
                </a:cubicBezTo>
                <a:cubicBezTo>
                  <a:pt x="0" y="863650"/>
                  <a:pt x="108339" y="461296"/>
                  <a:pt x="299069" y="110194"/>
                </a:cubicBezTo>
                <a:close/>
              </a:path>
            </a:pathLst>
          </a:cu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638F4A6-1EF6-74EB-0C0A-C09322E99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hu-HU" sz="4000">
                <a:solidFill>
                  <a:srgbClr val="FFFFFF"/>
                </a:solidFill>
              </a:rPr>
              <a:t>Tilia euchlora Budapesten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xmlns="" id="{6E4444ED-C0EE-CA80-30AF-E55518B2FF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907067091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1620343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FB5B0058-AF13-4859-B429-4EDDE2A26F7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10C096A5-C26D-129D-CCB7-CD804D101B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32903" y="949325"/>
            <a:ext cx="8071706" cy="2387600"/>
          </a:xfrm>
        </p:spPr>
        <p:txBody>
          <a:bodyPr>
            <a:normAutofit/>
          </a:bodyPr>
          <a:lstStyle/>
          <a:p>
            <a:pPr algn="l"/>
            <a:r>
              <a:rPr lang="hu-HU" sz="6600" dirty="0">
                <a:solidFill>
                  <a:schemeClr val="bg1"/>
                </a:solidFill>
              </a:rPr>
              <a:t>Köszönöm a figyelmet!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5501E9D3-13B5-557B-90D0-65636751CB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32902" y="3429000"/>
            <a:ext cx="8071697" cy="1655762"/>
          </a:xfrm>
        </p:spPr>
        <p:txBody>
          <a:bodyPr>
            <a:normAutofit/>
          </a:bodyPr>
          <a:lstStyle/>
          <a:p>
            <a:pPr algn="l"/>
            <a:r>
              <a:rPr lang="hu-HU" sz="3200">
                <a:solidFill>
                  <a:schemeClr val="bg1"/>
                </a:solidFill>
              </a:rPr>
              <a:t>Lászka István Attila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EC4521DE-248E-440D-AAD6-FD9E7D34B3B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585285" y="0"/>
            <a:ext cx="0" cy="685800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442C13FA-4C0F-42D0-9626-5BA6040D8C3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0" y="6252485"/>
            <a:ext cx="12192000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Kép 3" descr="A képen szöveg, embléma látható&#10;&#10;Előfordulhat, hogy a mesterséges intelligencia által létrehozott tartalom helytelen.">
            <a:extLst>
              <a:ext uri="{FF2B5EF4-FFF2-40B4-BE49-F238E27FC236}">
                <a16:creationId xmlns:a16="http://schemas.microsoft.com/office/drawing/2014/main" xmlns="" id="{6F932167-3E26-B492-C21C-85D3B7A3DDD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r="5" b="5"/>
          <a:stretch>
            <a:fillRect/>
          </a:stretch>
        </p:blipFill>
        <p:spPr>
          <a:xfrm>
            <a:off x="7941424" y="3428999"/>
            <a:ext cx="2608167" cy="2608167"/>
          </a:xfrm>
          <a:custGeom>
            <a:avLst/>
            <a:gdLst/>
            <a:ahLst/>
            <a:cxnLst/>
            <a:rect l="l" t="t" r="r" b="b"/>
            <a:pathLst>
              <a:path w="2588520" h="2588520">
                <a:moveTo>
                  <a:pt x="1294260" y="0"/>
                </a:moveTo>
                <a:cubicBezTo>
                  <a:pt x="2009060" y="0"/>
                  <a:pt x="2588520" y="579460"/>
                  <a:pt x="2588520" y="1294260"/>
                </a:cubicBezTo>
                <a:cubicBezTo>
                  <a:pt x="2588520" y="2009060"/>
                  <a:pt x="2009060" y="2588520"/>
                  <a:pt x="1294260" y="2588520"/>
                </a:cubicBezTo>
                <a:cubicBezTo>
                  <a:pt x="579460" y="2588520"/>
                  <a:pt x="0" y="2009060"/>
                  <a:pt x="0" y="1294260"/>
                </a:cubicBezTo>
                <a:cubicBezTo>
                  <a:pt x="0" y="579460"/>
                  <a:pt x="579460" y="0"/>
                  <a:pt x="129426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90481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A804E1E-E242-2CA2-AFA3-56B09F2BF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solidFill>
                  <a:schemeClr val="accent6">
                    <a:lumMod val="75000"/>
                  </a:schemeClr>
                </a:solidFill>
              </a:rPr>
              <a:t>Rózsaszín AC akác méhészeti változat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3C51931-0B97-ACF2-CCCA-AC4E7EB0631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70606" y="1825625"/>
            <a:ext cx="7650787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4676089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A0118C5-4F8D-4CF4-BADD-53FEACC6C4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D0F9CA2C-9B33-08A5-7555-D33813156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4865" y="568517"/>
            <a:ext cx="5248221" cy="1067209"/>
          </a:xfrm>
        </p:spPr>
        <p:txBody>
          <a:bodyPr>
            <a:normAutofit/>
          </a:bodyPr>
          <a:lstStyle/>
          <a:p>
            <a:r>
              <a:rPr lang="hu-HU" sz="3400">
                <a:solidFill>
                  <a:schemeClr val="bg1"/>
                </a:solidFill>
              </a:rPr>
              <a:t>Rózsaszín AC akác csemete</a:t>
            </a:r>
          </a:p>
        </p:txBody>
      </p:sp>
      <p:pic>
        <p:nvPicPr>
          <p:cNvPr id="4" name="Tartalom helye 3" descr="A képen talaj, kültéri, Félcserje, Szárazföldi növény látható&#10;&#10;Automatikusan generált leírás">
            <a:extLst>
              <a:ext uri="{FF2B5EF4-FFF2-40B4-BE49-F238E27FC236}">
                <a16:creationId xmlns:a16="http://schemas.microsoft.com/office/drawing/2014/main" xmlns="" id="{0C3D0A16-D3A8-128B-6105-D517C70B256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9701" r="5300" b="1"/>
          <a:stretch/>
        </p:blipFill>
        <p:spPr>
          <a:xfrm>
            <a:off x="739959" y="1095407"/>
            <a:ext cx="4754947" cy="4754947"/>
          </a:xfrm>
          <a:custGeom>
            <a:avLst/>
            <a:gdLst/>
            <a:ahLst/>
            <a:cxnLst/>
            <a:rect l="l" t="t" r="r" b="b"/>
            <a:pathLst>
              <a:path w="2388070" h="2388070">
                <a:moveTo>
                  <a:pt x="1194035" y="0"/>
                </a:moveTo>
                <a:cubicBezTo>
                  <a:pt x="1853482" y="0"/>
                  <a:pt x="2388070" y="534588"/>
                  <a:pt x="2388070" y="1194035"/>
                </a:cubicBezTo>
                <a:cubicBezTo>
                  <a:pt x="2388070" y="1853482"/>
                  <a:pt x="1853482" y="2388070"/>
                  <a:pt x="1194035" y="2388070"/>
                </a:cubicBezTo>
                <a:cubicBezTo>
                  <a:pt x="534588" y="2388070"/>
                  <a:pt x="0" y="1853482"/>
                  <a:pt x="0" y="1194035"/>
                </a:cubicBezTo>
                <a:cubicBezTo>
                  <a:pt x="0" y="534588"/>
                  <a:pt x="534588" y="0"/>
                  <a:pt x="1194035" y="0"/>
                </a:cubicBezTo>
                <a:close/>
              </a:path>
            </a:pathLst>
          </a:custGeom>
          <a:ln w="28575"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B894EFA8-F425-4D19-A94B-445388B31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0" y="377893"/>
            <a:ext cx="1861854" cy="717514"/>
            <a:chOff x="0" y="377893"/>
            <a:chExt cx="1861854" cy="717514"/>
          </a:xfrm>
          <a:solidFill>
            <a:schemeClr val="bg1"/>
          </a:solidFill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xmlns="" id="{C5A741B9-65EC-4C5B-9FE0-4A18575771A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377893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7963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283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7963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283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xmlns="" id="{C0BB4301-41FA-4453-956F-A11CC664B68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0" y="817628"/>
              <a:ext cx="1861854" cy="277779"/>
            </a:xfrm>
            <a:custGeom>
              <a:avLst/>
              <a:gdLst>
                <a:gd name="connsiteX0" fmla="*/ 180458 w 1861854"/>
                <a:gd name="connsiteY0" fmla="*/ 0 h 277779"/>
                <a:gd name="connsiteX1" fmla="*/ 419222 w 1861854"/>
                <a:gd name="connsiteY1" fmla="*/ 238761 h 277779"/>
                <a:gd name="connsiteX2" fmla="*/ 657984 w 1861854"/>
                <a:gd name="connsiteY2" fmla="*/ 0 h 277779"/>
                <a:gd name="connsiteX3" fmla="*/ 896745 w 1861854"/>
                <a:gd name="connsiteY3" fmla="*/ 238761 h 277779"/>
                <a:gd name="connsiteX4" fmla="*/ 1135754 w 1861854"/>
                <a:gd name="connsiteY4" fmla="*/ 0 h 277779"/>
                <a:gd name="connsiteX5" fmla="*/ 1374516 w 1861854"/>
                <a:gd name="connsiteY5" fmla="*/ 238761 h 277779"/>
                <a:gd name="connsiteX6" fmla="*/ 1613277 w 1861854"/>
                <a:gd name="connsiteY6" fmla="*/ 0 h 277779"/>
                <a:gd name="connsiteX7" fmla="*/ 1861854 w 1861854"/>
                <a:gd name="connsiteY7" fmla="*/ 248577 h 277779"/>
                <a:gd name="connsiteX8" fmla="*/ 1842470 w 1861854"/>
                <a:gd name="connsiteY8" fmla="*/ 268208 h 277779"/>
                <a:gd name="connsiteX9" fmla="*/ 1613277 w 1861854"/>
                <a:gd name="connsiteY9" fmla="*/ 39017 h 277779"/>
                <a:gd name="connsiteX10" fmla="*/ 1374516 w 1861854"/>
                <a:gd name="connsiteY10" fmla="*/ 277779 h 277779"/>
                <a:gd name="connsiteX11" fmla="*/ 1135754 w 1861854"/>
                <a:gd name="connsiteY11" fmla="*/ 39017 h 277779"/>
                <a:gd name="connsiteX12" fmla="*/ 896745 w 1861854"/>
                <a:gd name="connsiteY12" fmla="*/ 277779 h 277779"/>
                <a:gd name="connsiteX13" fmla="*/ 657984 w 1861854"/>
                <a:gd name="connsiteY13" fmla="*/ 39017 h 277779"/>
                <a:gd name="connsiteX14" fmla="*/ 419222 w 1861854"/>
                <a:gd name="connsiteY14" fmla="*/ 277779 h 277779"/>
                <a:gd name="connsiteX15" fmla="*/ 180458 w 1861854"/>
                <a:gd name="connsiteY15" fmla="*/ 39017 h 277779"/>
                <a:gd name="connsiteX16" fmla="*/ 0 w 1861854"/>
                <a:gd name="connsiteY16" fmla="*/ 219475 h 277779"/>
                <a:gd name="connsiteX17" fmla="*/ 0 w 1861854"/>
                <a:gd name="connsiteY17" fmla="*/ 180458 h 277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61854" h="277779">
                  <a:moveTo>
                    <a:pt x="180458" y="0"/>
                  </a:moveTo>
                  <a:lnTo>
                    <a:pt x="419222" y="238761"/>
                  </a:lnTo>
                  <a:lnTo>
                    <a:pt x="657984" y="0"/>
                  </a:lnTo>
                  <a:lnTo>
                    <a:pt x="896745" y="238761"/>
                  </a:lnTo>
                  <a:lnTo>
                    <a:pt x="1135754" y="0"/>
                  </a:lnTo>
                  <a:lnTo>
                    <a:pt x="1374516" y="238761"/>
                  </a:lnTo>
                  <a:lnTo>
                    <a:pt x="1613277" y="0"/>
                  </a:lnTo>
                  <a:lnTo>
                    <a:pt x="1861854" y="248577"/>
                  </a:lnTo>
                  <a:lnTo>
                    <a:pt x="1842470" y="268208"/>
                  </a:lnTo>
                  <a:lnTo>
                    <a:pt x="1613277" y="39017"/>
                  </a:lnTo>
                  <a:lnTo>
                    <a:pt x="1374516" y="277779"/>
                  </a:lnTo>
                  <a:lnTo>
                    <a:pt x="1135754" y="39017"/>
                  </a:lnTo>
                  <a:lnTo>
                    <a:pt x="896745" y="277779"/>
                  </a:lnTo>
                  <a:lnTo>
                    <a:pt x="657984" y="39017"/>
                  </a:lnTo>
                  <a:lnTo>
                    <a:pt x="419222" y="277779"/>
                  </a:lnTo>
                  <a:lnTo>
                    <a:pt x="180458" y="39017"/>
                  </a:lnTo>
                  <a:lnTo>
                    <a:pt x="0" y="219475"/>
                  </a:lnTo>
                  <a:lnTo>
                    <a:pt x="0" y="18045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ACDADF3-7149-2B5A-6374-7782A6F70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4868" y="1820369"/>
            <a:ext cx="5217173" cy="4351338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bg1"/>
                </a:solidFill>
              </a:rPr>
              <a:t>Helvécia – Nébih kutatóállomás</a:t>
            </a:r>
            <a:endParaRPr lang="en-US" dirty="0">
              <a:solidFill>
                <a:schemeClr val="bg1"/>
              </a:solidFill>
            </a:endParaRPr>
          </a:p>
        </p:txBody>
      </p:sp>
      <p:grpSp>
        <p:nvGrpSpPr>
          <p:cNvPr id="17" name="Graphic 185">
            <a:extLst>
              <a:ext uri="{FF2B5EF4-FFF2-40B4-BE49-F238E27FC236}">
                <a16:creationId xmlns:a16="http://schemas.microsoft.com/office/drawing/2014/main" xmlns="" id="{582A903B-6B78-4F0A-B7C9-3D80499020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0428634" y="5987064"/>
            <a:ext cx="1054466" cy="469689"/>
            <a:chOff x="9841624" y="4115729"/>
            <a:chExt cx="602169" cy="268223"/>
          </a:xfrm>
          <a:solidFill>
            <a:schemeClr val="bg1"/>
          </a:solidFill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xmlns="" id="{D510EA93-8F64-42C8-A630-D449506E95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841624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xmlns="" id="{06CB53FC-E4DA-4001-928B-9998A85EA5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9941445" y="4115729"/>
              <a:ext cx="202882" cy="268223"/>
            </a:xfrm>
            <a:custGeom>
              <a:avLst/>
              <a:gdLst>
                <a:gd name="connsiteX0" fmla="*/ 20765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765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xmlns="" id="{D210B969-4FDF-4AAC-9397-63D5434958D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041267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xmlns="" id="{570B3EF0-84EA-4F47-86A3-1EA1F644A49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141090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xmlns="" id="{259369A8-EF57-42A1-8EC8-F6A9F92A3AD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10240911" y="4115729"/>
              <a:ext cx="202882" cy="268223"/>
            </a:xfrm>
            <a:custGeom>
              <a:avLst/>
              <a:gdLst>
                <a:gd name="connsiteX0" fmla="*/ 20669 w 202882"/>
                <a:gd name="connsiteY0" fmla="*/ 268224 h 268223"/>
                <a:gd name="connsiteX1" fmla="*/ 0 w 202882"/>
                <a:gd name="connsiteY1" fmla="*/ 268224 h 268223"/>
                <a:gd name="connsiteX2" fmla="*/ 182118 w 202882"/>
                <a:gd name="connsiteY2" fmla="*/ 0 h 268223"/>
                <a:gd name="connsiteX3" fmla="*/ 202883 w 202882"/>
                <a:gd name="connsiteY3" fmla="*/ 0 h 268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2882" h="268223">
                  <a:moveTo>
                    <a:pt x="20669" y="268224"/>
                  </a:moveTo>
                  <a:lnTo>
                    <a:pt x="0" y="268224"/>
                  </a:lnTo>
                  <a:lnTo>
                    <a:pt x="182118" y="0"/>
                  </a:lnTo>
                  <a:lnTo>
                    <a:pt x="20288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563573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xmlns="" id="{09588DA8-065E-4F6F-8EFD-43104AB2E0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C4285719-470E-454C-AF62-8323075F1F5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CD9FE4EF-C4D8-49A0-B2FF-81D8DB7D8A2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4300840D-0A0B-4512-BACA-B439D5B9C57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2B78728-A580-49A7-84F9-6EF6F583AD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xmlns="" id="{38FAA1A1-D861-433F-88FA-1E9D6FD31D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D71EDA1-87BF-4D5D-AB79-F346FD19278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D70B05ED-14D3-956C-6849-C0CB5A9E1F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hu-HU" sz="4000">
                <a:solidFill>
                  <a:srgbClr val="FFFFFF"/>
                </a:solidFill>
              </a:rPr>
              <a:t>Rózsaszín AC akác története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2BA63DB1-BB5B-BA74-8786-408AF0C47D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hu-HU" sz="2000" b="0" i="0">
                <a:effectLst/>
                <a:latin typeface="AvenirNextCondensed-Regular"/>
              </a:rPr>
              <a:t>A ’Rózsaszín AC’ nemesítője Keresztesi Béla</a:t>
            </a:r>
          </a:p>
          <a:p>
            <a:r>
              <a:rPr lang="hu-HU" sz="2000" b="0" i="0">
                <a:effectLst/>
                <a:latin typeface="AvenirNextCondensed-Regular"/>
              </a:rPr>
              <a:t>1964-től Gödöllőn 16,3 hektáron összesen 110 akácfajtából négy ismétléses, korszerű fajtaösszehasonlító kísérleti területsort létesítettek.</a:t>
            </a:r>
          </a:p>
          <a:p>
            <a:r>
              <a:rPr lang="hu-HU" sz="2000" b="0" i="0">
                <a:effectLst/>
                <a:latin typeface="AvenirNextCondensed-Regular"/>
              </a:rPr>
              <a:t>Mára mindössze ez a 0,49 hektárnyi ’Rózsaszín AC’ akácállomány maradt fenn a kimondottan méhészeti célú változatok közül.</a:t>
            </a:r>
          </a:p>
          <a:p>
            <a:r>
              <a:rPr lang="hu-HU" sz="2000" i="0">
                <a:effectLst/>
                <a:latin typeface="AvenirNextCondensed-Regular"/>
              </a:rPr>
              <a:t>Így nem véletlen, hogy az Országos Erdőállomány Adattárban (OEA) az erdőrészlet-leíró lap megjegyzés rovatában ez szerepel: „Méhészeti jelentőségű ’Rózsaszín AC’ fajta génrezervációja – Kímélendő.”</a:t>
            </a:r>
            <a:endParaRPr lang="hu-HU" sz="2000"/>
          </a:p>
        </p:txBody>
      </p:sp>
    </p:spTree>
    <p:extLst>
      <p:ext uri="{BB962C8B-B14F-4D97-AF65-F5344CB8AC3E}">
        <p14:creationId xmlns:p14="http://schemas.microsoft.com/office/powerpoint/2010/main" xmlns="" val="1550235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6A94AC7-B181-3688-6239-37F57D704DE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2500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50AB553-2A96-4A92-96F2-93548E0969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F26E33B7-B879-62F5-7FAB-7ACCA27A6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hu-HU"/>
              <a:t>Rózsaszín AC akác morfológiája</a:t>
            </a:r>
            <a:endParaRPr lang="hu-HU" dirty="0"/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xmlns="" id="{07151C65-455B-B478-9D9D-684BC7B6D4C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50029984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xmlns="" val="1955192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CFD4F746-2DF1-9700-C737-66E7BE235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hu-HU" sz="4000">
                <a:solidFill>
                  <a:srgbClr val="FFFFFF"/>
                </a:solidFill>
              </a:rPr>
              <a:t>Rózsaszín AC akác morfológiája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xmlns="" id="{88D6CEBA-4F24-9770-D628-6F38700F563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245076028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59292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BACC6370-2D7E-4714-9D71-7542949D7D5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256B2C21-A230-48C0-8DF1-C46611373C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47E18C-932D-4C95-AABA-FEC7C9499A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150CB11-0C61-439E-910F-5787759E72A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xmlns="" id="{43F8A58B-5155-44CE-A5FF-7647B47D0A7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443F2ACA-E6D6-4028-82DD-F03C262D5DE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E2EFCB29-2DC1-58C8-0471-045DA7CB3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hu-HU" sz="4000">
                <a:solidFill>
                  <a:srgbClr val="FFFFFF"/>
                </a:solidFill>
              </a:rPr>
              <a:t>Rózsaszín AC akác szaporítása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xmlns="" id="{A4D85BE8-6B43-44AC-B1E3-19F0F134B03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6057567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41162951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>
            <a:extLst>
              <a:ext uri="{FF2B5EF4-FFF2-40B4-BE49-F238E27FC236}">
                <a16:creationId xmlns:a16="http://schemas.microsoft.com/office/drawing/2014/main" xmlns="" id="{52980192-FEFA-31B6-DE7A-F075EE14C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0616" r="11799"/>
          <a:stretch/>
        </p:blipFill>
        <p:spPr>
          <a:xfrm>
            <a:off x="5101771" y="10"/>
            <a:ext cx="7094361" cy="68579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34066D6-1B59-4642-A86D-39464CEE971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-4"/>
            <a:ext cx="527208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c 10">
            <a:extLst>
              <a:ext uri="{FF2B5EF4-FFF2-40B4-BE49-F238E27FC236}">
                <a16:creationId xmlns:a16="http://schemas.microsoft.com/office/drawing/2014/main" xmlns="" id="{18E928D9-3091-4385-B979-265D55AD02C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303011">
            <a:off x="1718653" y="700861"/>
            <a:ext cx="2987899" cy="2987899"/>
          </a:xfrm>
          <a:prstGeom prst="arc">
            <a:avLst>
              <a:gd name="adj1" fmla="val 14612914"/>
              <a:gd name="adj2" fmla="val 0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xmlns="" id="{5CDA7F62-7031-E1A3-A130-743A5605CC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795509"/>
            <a:ext cx="4092525" cy="279860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200">
                <a:solidFill>
                  <a:srgbClr val="FFFFFF"/>
                </a:solidFill>
              </a:rPr>
              <a:t>További méhlegelő-javításra alkalmas fás növények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7D602432-D774-4CF5-94E8-7D52D01059D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201186" y="4626633"/>
            <a:ext cx="491961" cy="49196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CBF9EBB4-5078-47B2-AAA0-DF4A88D818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927932" y="5011563"/>
            <a:ext cx="731558" cy="731558"/>
          </a:xfrm>
          <a:prstGeom prst="rect">
            <a:avLst/>
          </a:prstGeom>
          <a:noFill/>
          <a:ln w="127000">
            <a:solidFill>
              <a:schemeClr val="accent4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51925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alix triandra 'Semperflorens' - Mandelweide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091" t="16810" r="-2" b="11267"/>
          <a:stretch>
            <a:fillRect/>
          </a:stretch>
        </p:blipFill>
        <p:spPr bwMode="auto">
          <a:xfrm>
            <a:off x="-2" y="10"/>
            <a:ext cx="866851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33" name="Rectangle 1032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flipH="1">
            <a:off x="2788244" y="0"/>
            <a:ext cx="9403756" cy="6858000"/>
          </a:xfrm>
          <a:prstGeom prst="rect">
            <a:avLst/>
          </a:prstGeom>
          <a:gradFill>
            <a:gsLst>
              <a:gs pos="58000">
                <a:schemeClr val="tx1"/>
              </a:gs>
              <a:gs pos="30000">
                <a:schemeClr val="tx1">
                  <a:alpha val="64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848600" y="1122363"/>
            <a:ext cx="4023360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</a:pPr>
            <a:r>
              <a:rPr lang="en-US" sz="4400" i="1" dirty="0">
                <a:solidFill>
                  <a:schemeClr val="bg1"/>
                </a:solidFill>
              </a:rPr>
              <a:t>Salix triandra semperiflorens </a:t>
            </a:r>
            <a:r>
              <a:rPr lang="en-US" sz="4400" dirty="0">
                <a:solidFill>
                  <a:schemeClr val="bg1"/>
                </a:solidFill>
              </a:rPr>
              <a:t>– Folytonvirágzó mandulafűz </a:t>
            </a:r>
          </a:p>
        </p:txBody>
      </p:sp>
      <p:sp>
        <p:nvSpPr>
          <p:cNvPr id="1035" name="Rectangle 1034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 rot="5400000">
            <a:off x="8130540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37" name="Rectangle 1036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7851648" y="4546920"/>
            <a:ext cx="4023360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457</Words>
  <Application>Microsoft Office PowerPoint</Application>
  <PresentationFormat>Egyéni</PresentationFormat>
  <Paragraphs>40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Office-téma</vt:lpstr>
      <vt:lpstr>OMME – EESZT - Pilisi parkerdő Zrt.</vt:lpstr>
      <vt:lpstr>Rózsaszín AC akác méhészeti változat</vt:lpstr>
      <vt:lpstr>Rózsaszín AC akác csemete</vt:lpstr>
      <vt:lpstr>Rózsaszín AC akác története</vt:lpstr>
      <vt:lpstr>Rózsaszín AC akác morfológiája</vt:lpstr>
      <vt:lpstr>Rózsaszín AC akác morfológiája</vt:lpstr>
      <vt:lpstr>Rózsaszín AC akác szaporítása</vt:lpstr>
      <vt:lpstr>További méhlegelő-javításra alkalmas fás növények</vt:lpstr>
      <vt:lpstr>Salix triandra semperiflorens – Folytonvirágzó mandulafűz </vt:lpstr>
      <vt:lpstr>10. dia</vt:lpstr>
      <vt:lpstr>11. dia</vt:lpstr>
      <vt:lpstr>Tilia euchclora </vt:lpstr>
      <vt:lpstr>Tilia euchlora Budapesten</vt:lpstr>
      <vt:lpstr>Köszönöm a figyelmet!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OMME – EESZT - Pilisi parkerdő Zrt.</dc:title>
  <dc:creator>István Attila Lászka</dc:creator>
  <cp:lastModifiedBy>ASUS</cp:lastModifiedBy>
  <cp:revision>4</cp:revision>
  <dcterms:created xsi:type="dcterms:W3CDTF">2025-02-26T20:58:30Z</dcterms:created>
  <dcterms:modified xsi:type="dcterms:W3CDTF">2025-02-28T09:50:53Z</dcterms:modified>
</cp:coreProperties>
</file>